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5"/>
  </p:notesMasterIdLst>
  <p:sldIdLst>
    <p:sldId id="365" r:id="rId4"/>
    <p:sldId id="366" r:id="rId6"/>
    <p:sldId id="367" r:id="rId7"/>
    <p:sldId id="368" r:id="rId8"/>
    <p:sldId id="370" r:id="rId9"/>
    <p:sldId id="375" r:id="rId10"/>
    <p:sldId id="380" r:id="rId11"/>
    <p:sldId id="413" r:id="rId12"/>
    <p:sldId id="381" r:id="rId13"/>
    <p:sldId id="430" r:id="rId14"/>
    <p:sldId id="412" r:id="rId15"/>
    <p:sldId id="396" r:id="rId16"/>
    <p:sldId id="405" r:id="rId17"/>
    <p:sldId id="406" r:id="rId18"/>
    <p:sldId id="402" r:id="rId19"/>
    <p:sldId id="403" r:id="rId20"/>
    <p:sldId id="438" r:id="rId21"/>
    <p:sldId id="393" r:id="rId22"/>
  </p:sldIdLst>
  <p:sldSz cx="9144000" cy="5143500" type="screen16x9"/>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等线" panose="02010600030101010101"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3C8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970"/>
    <p:restoredTop sz="87109"/>
  </p:normalViewPr>
  <p:slideViewPr>
    <p:cSldViewPr showGuides="1">
      <p:cViewPr>
        <p:scale>
          <a:sx n="100" d="100"/>
          <a:sy n="100" d="100"/>
        </p:scale>
        <p:origin x="-2070" y="-930"/>
      </p:cViewPr>
      <p:guideLst>
        <p:guide orient="horz" pos="1764"/>
        <p:guide pos="281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latin typeface="Calibri" panose="020F0502020204030204" pitchFamily="34" charset="0"/>
                <a:ea typeface="宋体" panose="02010600030101010101" pitchFamily="2" charset="-122"/>
              </a:rPr>
            </a:fld>
            <a:endParaRPr lang="zh-CN" altLang="en-US" sz="1200" dirty="0">
              <a:latin typeface="Calibri" panose="020F0502020204030204" pitchFamily="34" charset="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a:ln>
            <a:solidFill>
              <a:srgbClr val="000000">
                <a:alpha val="100000"/>
              </a:srgbClr>
            </a:solidFill>
            <a:miter lim="800000"/>
          </a:ln>
        </p:spPr>
      </p:sp>
      <p:sp>
        <p:nvSpPr>
          <p:cNvPr id="4813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4036"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6084"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a:solidFill>
              <a:srgbClr val="000000">
                <a:alpha val="100000"/>
              </a:srgbClr>
            </a:solidFill>
            <a:miter lim="800000"/>
          </a:ln>
        </p:spPr>
      </p:sp>
      <p:sp>
        <p:nvSpPr>
          <p:cNvPr id="72707"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4036"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a:ln>
            <a:solidFill>
              <a:srgbClr val="000000">
                <a:alpha val="100000"/>
              </a:srgbClr>
            </a:solidFill>
            <a:miter lim="800000"/>
          </a:ln>
        </p:spPr>
      </p:sp>
      <p:sp>
        <p:nvSpPr>
          <p:cNvPr id="4915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5060"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a:ln>
            <a:solidFill>
              <a:srgbClr val="000000">
                <a:alpha val="100000"/>
              </a:srgbClr>
            </a:solidFill>
            <a:miter lim="800000"/>
          </a:ln>
        </p:spPr>
      </p:sp>
      <p:sp>
        <p:nvSpPr>
          <p:cNvPr id="50179"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6084"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a:ln>
            <a:solidFill>
              <a:srgbClr val="000000">
                <a:alpha val="100000"/>
              </a:srgbClr>
            </a:solidFill>
            <a:miter lim="800000"/>
          </a:ln>
        </p:spPr>
      </p:sp>
      <p:sp>
        <p:nvSpPr>
          <p:cNvPr id="5120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7108"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ln>
            <a:solidFill>
              <a:srgbClr val="000000">
                <a:alpha val="100000"/>
              </a:srgbClr>
            </a:solidFill>
            <a:miter lim="800000"/>
          </a:ln>
        </p:spPr>
      </p:sp>
      <p:sp>
        <p:nvSpPr>
          <p:cNvPr id="5325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49156"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ln>
            <a:solidFill>
              <a:srgbClr val="000000">
                <a:alpha val="100000"/>
              </a:srgbClr>
            </a:solidFill>
            <a:miter lim="800000"/>
          </a:ln>
        </p:spPr>
      </p:sp>
      <p:sp>
        <p:nvSpPr>
          <p:cNvPr id="56323"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4276"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solidFill>
                  <a:srgbClr val="000000"/>
                </a:solidFill>
                <a:latin typeface="Calibri" panose="020F0502020204030204" pitchFamily="34" charset="0"/>
              </a:rPr>
            </a:fld>
            <a:endParaRPr lang="zh-CN" altLang="en-US" sz="1200" dirty="0">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7348"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7348"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58372" name="灯片编号占位符 3"/>
          <p:cNvSpPr txBox="1">
            <a:spLocks noGrp="1"/>
          </p:cNvSpPr>
          <p:nvPr>
            <p:ph type="sldNum" sz="quarter"/>
          </p:nvPr>
        </p:nvSpPr>
        <p:spPr bwMode="auto">
          <a:noFill/>
          <a:ln>
            <a:noFill/>
            <a:miter lim="800000"/>
          </a:ln>
        </p:spPr>
        <p:txBody>
          <a:bodyPr wrap="square" lIns="91440" tIns="45720" rIns="91440" bIns="45720" numCol="1" rtlCol="0" anchor="b" anchorCtr="0" compatLnSpc="1"/>
          <a:lstStyle/>
          <a:p>
            <a:pPr lvl="0" algn="r" eaLnBrk="1" hangingPunct="1"/>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fld>
            <a:endParaRPr lang="zh-CN" altLang="en-US" dirty="0"/>
          </a:p>
        </p:txBody>
      </p:sp>
    </p:spTree>
  </p:cSld>
  <p:clrMapOvr>
    <a:masterClrMapping/>
  </p:clrMapOvr>
  <p:transition spd="slow" advTm="3000">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2_仅标题">
    <p:spTree>
      <p:nvGrpSpPr>
        <p:cNvPr id="1" name=""/>
        <p:cNvGrpSpPr/>
        <p:nvPr/>
      </p:nvGrpSpPr>
      <p:grpSpPr>
        <a:xfrm>
          <a:off x="0" y="0"/>
          <a:ext cx="0" cy="0"/>
          <a:chOff x="0" y="0"/>
          <a:chExt cx="0" cy="0"/>
        </a:xfrm>
      </p:grpSpPr>
      <p:grpSp>
        <p:nvGrpSpPr>
          <p:cNvPr id="8" name="组合 13"/>
          <p:cNvGrpSpPr/>
          <p:nvPr/>
        </p:nvGrpSpPr>
        <p:grpSpPr>
          <a:xfrm>
            <a:off x="395288" y="249238"/>
            <a:ext cx="396875" cy="395287"/>
            <a:chOff x="406574" y="236732"/>
            <a:chExt cx="612048" cy="593261"/>
          </a:xfrm>
        </p:grpSpPr>
        <p:sp>
          <p:nvSpPr>
            <p:cNvPr id="9" name="矩形 8"/>
            <p:cNvSpPr/>
            <p:nvPr/>
          </p:nvSpPr>
          <p:spPr>
            <a:xfrm>
              <a:off x="406574" y="236732"/>
              <a:ext cx="504328" cy="50510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695461" y="513111"/>
              <a:ext cx="323161" cy="316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7" name="直接连接符 6"/>
          <p:cNvCxnSpPr/>
          <p:nvPr/>
        </p:nvCxnSpPr>
        <p:spPr>
          <a:xfrm flipV="1">
            <a:off x="952500" y="654050"/>
            <a:ext cx="7859713" cy="0"/>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906977" y="267494"/>
            <a:ext cx="5897272" cy="330507"/>
          </a:xfrm>
        </p:spPr>
        <p:txBody>
          <a:bodyPr lIns="68580" tIns="34290" rIns="68580" bIns="34290" rtlCol="0">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a:r>
              <a:rPr lang="zh-CN" altLang="en-US" dirty="0"/>
              <a:t>单击此处编辑母版标题样式</a:t>
            </a:r>
            <a:endParaRPr lang="zh-CN" altLang="en-US" dirty="0"/>
          </a:p>
        </p:txBody>
      </p:sp>
      <p:sp>
        <p:nvSpPr>
          <p:cNvPr id="15" name="日期占位符 2"/>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6" name="页脚占位符 3"/>
          <p:cNvSpPr>
            <a:spLocks noGrp="1"/>
          </p:cNvSpPr>
          <p:nvPr>
            <p:ph type="ftr" sz="quarter" idx="3"/>
          </p:nvPr>
        </p:nvSpPr>
        <p:spPr>
          <a:xfrm>
            <a:off x="3124200" y="4791075"/>
            <a:ext cx="2895600" cy="273050"/>
          </a:xfrm>
          <a:prstGeom prst="rect">
            <a:avLst/>
          </a:prstGeom>
        </p:spPr>
        <p:txBody>
          <a:bodyPr vert="horz" lIns="91440" tIns="45720" rIns="91440" bIns="45720" rtlCol="0" anchor="ctr"/>
          <a:lstStyle>
            <a:lvl1pPr>
              <a:defRPr sz="105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灯片编号占位符 4"/>
          <p:cNvSpPr>
            <a:spLocks noGrp="1"/>
          </p:cNvSpPr>
          <p:nvPr>
            <p:ph type="sldNum" sz="quarter" idx="4"/>
          </p:nvPr>
        </p:nvSpPr>
        <p:spPr>
          <a:xfrm>
            <a:off x="7451725" y="4787900"/>
            <a:ext cx="1223963" cy="304800"/>
          </a:xfrm>
          <a:prstGeom prst="rect">
            <a:avLst/>
          </a:prstGeom>
        </p:spPr>
        <p:txBody>
          <a:bodyPr vert="horz" lIns="91440" tIns="45720" rIns="91440" bIns="45720" rtlCol="0" anchor="ctr"/>
          <a:lstStyle/>
          <a:p>
            <a:pPr algn="ctr"/>
            <a:fld id="{9A0DB2DC-4C9A-4742-B13C-FB6460FD3503}" type="slidenum">
              <a:rPr lang="zh-CN" altLang="en-US" sz="1400" dirty="0">
                <a:latin typeface="Impact" panose="020B0806030902050204" pitchFamily="34" charset="0"/>
              </a:rPr>
            </a:fld>
            <a:endParaRPr lang="zh-CN" altLang="en-US" sz="1400" dirty="0">
              <a:latin typeface="Impact" panose="020B0806030902050204" pitchFamily="34" charset="0"/>
            </a:endParaRPr>
          </a:p>
        </p:txBody>
      </p:sp>
      <p:pic>
        <p:nvPicPr>
          <p:cNvPr id="3" name="图片 2" descr="logo_web"/>
          <p:cNvPicPr>
            <a:picLocks noChangeAspect="1"/>
          </p:cNvPicPr>
          <p:nvPr userDrawn="1"/>
        </p:nvPicPr>
        <p:blipFill>
          <a:blip r:embed="rId2"/>
          <a:stretch>
            <a:fillRect/>
          </a:stretch>
        </p:blipFill>
        <p:spPr>
          <a:xfrm>
            <a:off x="6019800" y="311785"/>
            <a:ext cx="2799715" cy="285750"/>
          </a:xfrm>
          <a:prstGeom prst="rect">
            <a:avLst/>
          </a:prstGeom>
        </p:spPr>
      </p:pic>
    </p:spTree>
  </p:cSld>
  <p:clrMapOvr>
    <a:masterClrMapping/>
  </p:clrMapOvr>
  <p:transition spd="slow"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22" presetClass="entr" presetSubtype="8"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grpSp>
        <p:nvGrpSpPr>
          <p:cNvPr id="9" name="组合 13"/>
          <p:cNvGrpSpPr/>
          <p:nvPr/>
        </p:nvGrpSpPr>
        <p:grpSpPr>
          <a:xfrm>
            <a:off x="395288" y="249238"/>
            <a:ext cx="396875" cy="395287"/>
            <a:chOff x="406574" y="236732"/>
            <a:chExt cx="612048" cy="593261"/>
          </a:xfrm>
        </p:grpSpPr>
        <p:sp>
          <p:nvSpPr>
            <p:cNvPr id="10" name="矩形 9"/>
            <p:cNvSpPr/>
            <p:nvPr/>
          </p:nvSpPr>
          <p:spPr>
            <a:xfrm>
              <a:off x="406574" y="236732"/>
              <a:ext cx="504328" cy="505106"/>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矩形 10"/>
            <p:cNvSpPr/>
            <p:nvPr/>
          </p:nvSpPr>
          <p:spPr>
            <a:xfrm>
              <a:off x="695461" y="513111"/>
              <a:ext cx="323161" cy="316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cxnSp>
        <p:nvCxnSpPr>
          <p:cNvPr id="8" name="直接连接符 7"/>
          <p:cNvCxnSpPr/>
          <p:nvPr/>
        </p:nvCxnSpPr>
        <p:spPr>
          <a:xfrm flipV="1">
            <a:off x="952500" y="654050"/>
            <a:ext cx="7859713" cy="0"/>
          </a:xfrm>
          <a:prstGeom prst="line">
            <a:avLst/>
          </a:prstGeom>
          <a:ln w="15875"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标题 1"/>
          <p:cNvSpPr>
            <a:spLocks noGrp="1"/>
          </p:cNvSpPr>
          <p:nvPr>
            <p:ph type="title"/>
          </p:nvPr>
        </p:nvSpPr>
        <p:spPr>
          <a:xfrm>
            <a:off x="906977" y="267494"/>
            <a:ext cx="5897272" cy="330507"/>
          </a:xfrm>
        </p:spPr>
        <p:txBody>
          <a:bodyPr lIns="68580" tIns="34290" rIns="68580" bIns="34290" rtlCol="0">
            <a:noAutofit/>
          </a:bodyPr>
          <a:lstStyle>
            <a:lvl1pPr algn="l">
              <a:defRPr lang="zh-CN" altLang="en-US" sz="2200" b="0"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a:r>
              <a:rPr lang="zh-CN" altLang="en-US" dirty="0"/>
              <a:t>单击此处编辑母版标题样式</a:t>
            </a:r>
            <a:endParaRPr lang="zh-CN" altLang="en-US" dirty="0"/>
          </a:p>
        </p:txBody>
      </p:sp>
      <p:sp>
        <p:nvSpPr>
          <p:cNvPr id="16" name="日期占位符 2"/>
          <p:cNvSpPr>
            <a:spLocks noGrp="1"/>
          </p:cNvSpPr>
          <p:nvPr>
            <p:ph type="dt" sz="half" idx="2"/>
          </p:nvPr>
        </p:nvSpPr>
        <p:spPr>
          <a:xfrm>
            <a:off x="457200" y="4767263"/>
            <a:ext cx="2133600" cy="274638"/>
          </a:xfrm>
          <a:prstGeom prst="rect">
            <a:avLst/>
          </a:prstGeom>
        </p:spPr>
        <p:txBody>
          <a:bodyPr vert="horz" lIns="102156" tIns="51076" rIns="102156" bIns="51076"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nvPr>
        </p:nvSpPr>
        <p:spPr>
          <a:xfrm>
            <a:off x="3124200" y="4791075"/>
            <a:ext cx="2895600" cy="273050"/>
          </a:xfrm>
          <a:prstGeom prst="rect">
            <a:avLst/>
          </a:prstGeom>
        </p:spPr>
        <p:txBody>
          <a:bodyPr vert="horz" lIns="102156" tIns="51076" rIns="102156" bIns="51076" rtlCol="0" anchor="ctr"/>
          <a:lstStyle>
            <a:lvl1pPr>
              <a:defRPr sz="1050"/>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8" name="灯片编号占位符 4"/>
          <p:cNvSpPr>
            <a:spLocks noGrp="1"/>
          </p:cNvSpPr>
          <p:nvPr>
            <p:ph type="sldNum" sz="quarter" idx="4"/>
          </p:nvPr>
        </p:nvSpPr>
        <p:spPr>
          <a:xfrm>
            <a:off x="7451725" y="4787900"/>
            <a:ext cx="1223963" cy="304800"/>
          </a:xfrm>
          <a:prstGeom prst="rect">
            <a:avLst/>
          </a:prstGeom>
        </p:spPr>
        <p:txBody>
          <a:bodyPr vert="horz" lIns="102156" tIns="51076" rIns="102156" bIns="51076" rtlCol="0" anchor="ctr"/>
          <a:lstStyle/>
          <a:p>
            <a:pPr algn="ctr"/>
            <a:fld id="{9A0DB2DC-4C9A-4742-B13C-FB6460FD3503}" type="slidenum">
              <a:rPr lang="zh-CN" altLang="en-US" sz="1400" dirty="0">
                <a:latin typeface="Impact" panose="020B0806030902050204" pitchFamily="34" charset="0"/>
                <a:ea typeface="微软雅黑" panose="020B0503020204020204" pitchFamily="34" charset="-122"/>
              </a:rPr>
            </a:fld>
            <a:endParaRPr lang="zh-CN" altLang="en-US" sz="1400" dirty="0">
              <a:latin typeface="Impact" panose="020B0806030902050204" pitchFamily="34" charset="0"/>
              <a:ea typeface="微软雅黑" panose="020B0503020204020204" pitchFamily="34" charset="-122"/>
            </a:endParaRPr>
          </a:p>
        </p:txBody>
      </p:sp>
      <p:pic>
        <p:nvPicPr>
          <p:cNvPr id="3" name="图片 2" descr="logo_web"/>
          <p:cNvPicPr>
            <a:picLocks noChangeAspect="1"/>
          </p:cNvPicPr>
          <p:nvPr userDrawn="1"/>
        </p:nvPicPr>
        <p:blipFill>
          <a:blip r:embed="rId2"/>
          <a:stretch>
            <a:fillRect/>
          </a:stretch>
        </p:blipFill>
        <p:spPr>
          <a:xfrm>
            <a:off x="6019800" y="300355"/>
            <a:ext cx="2799715" cy="285750"/>
          </a:xfrm>
          <a:prstGeom prst="rect">
            <a:avLst/>
          </a:prstGeom>
        </p:spPr>
      </p:pic>
    </p:spTree>
  </p:cSld>
  <p:clrMapOvr>
    <a:masterClrMapping/>
  </p:clrMapOvr>
  <p:transition spd="slow"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90"/>
                                          </p:val>
                                        </p:tav>
                                        <p:tav tm="100000">
                                          <p:val>
                                            <p:fltVal val="0"/>
                                          </p:val>
                                        </p:tav>
                                      </p:tavLst>
                                    </p:anim>
                                    <p:animEffect transition="in" filter="fade">
                                      <p:cBhvr>
                                        <p:cTn id="10" dur="500"/>
                                        <p:tgtEl>
                                          <p:spTgt spid="9"/>
                                        </p:tgtEl>
                                      </p:cBhvr>
                                    </p:animEffect>
                                  </p:childTnLst>
                                </p:cTn>
                              </p:par>
                              <p:par>
                                <p:cTn id="11" presetID="22" presetClass="entr" presetSubtype="8"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8" name="日期占位符 2"/>
          <p:cNvSpPr>
            <a:spLocks noGrp="1"/>
          </p:cNvSpPr>
          <p:nvPr>
            <p:ph type="dt" sz="half" idx="2"/>
          </p:nvPr>
        </p:nvSpPr>
        <p:spPr>
          <a:xfrm>
            <a:off x="457200" y="4772025"/>
            <a:ext cx="2133600" cy="274638"/>
          </a:xfrm>
          <a:prstGeom prst="rect">
            <a:avLst/>
          </a:prstGeom>
        </p:spPr>
        <p:txBody>
          <a:bodyPr vert="horz" lIns="102156" tIns="51076" rIns="102156" bIns="51076"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页脚占位符 3"/>
          <p:cNvSpPr>
            <a:spLocks noGrp="1"/>
          </p:cNvSpPr>
          <p:nvPr>
            <p:ph type="ftr" sz="quarter" idx="3"/>
          </p:nvPr>
        </p:nvSpPr>
        <p:spPr>
          <a:xfrm>
            <a:off x="3086100" y="4772025"/>
            <a:ext cx="2895600" cy="274638"/>
          </a:xfrm>
          <a:prstGeom prst="rect">
            <a:avLst/>
          </a:prstGeom>
        </p:spPr>
        <p:txBody>
          <a:bodyPr vert="horz" lIns="76618" tIns="38309" rIns="76618" bIns="38309" rtlCol="0" anchor="ctr"/>
          <a:lstStyle>
            <a:lvl1pPr>
              <a:defRPr lang="en-US" altLang="zh-CN">
                <a:solidFill>
                  <a:prstClr val="white">
                    <a:lumMod val="65000"/>
                  </a:prstClr>
                </a:solidFill>
                <a:latin typeface="Calibri" panose="020F0502020204030204"/>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0" name="灯片编号占位符 4"/>
          <p:cNvSpPr>
            <a:spLocks noGrp="1"/>
          </p:cNvSpPr>
          <p:nvPr>
            <p:ph type="sldNum" sz="quarter" idx="4"/>
          </p:nvPr>
        </p:nvSpPr>
        <p:spPr>
          <a:xfrm>
            <a:off x="6948488" y="4764088"/>
            <a:ext cx="1387475" cy="282575"/>
          </a:xfrm>
          <a:prstGeom prst="rect">
            <a:avLst/>
          </a:prstGeom>
        </p:spPr>
        <p:txBody>
          <a:bodyPr vert="horz" lIns="102156" tIns="51076" rIns="102156" bIns="51076" rtlCol="0" anchor="ctr"/>
          <a:lstStyle/>
          <a:p>
            <a:pPr algn="r"/>
            <a:fld id="{9A0DB2DC-4C9A-4742-B13C-FB6460FD3503}" type="slidenum">
              <a:rPr lang="zh-CN" altLang="en-US" dirty="0">
                <a:ea typeface="微软雅黑" panose="020B0503020204020204" pitchFamily="34" charset="-122"/>
              </a:rPr>
            </a:fld>
            <a:endParaRPr lang="zh-CN" altLang="en-US" dirty="0">
              <a:ea typeface="微软雅黑" panose="020B0503020204020204" pitchFamily="34" charset="-122"/>
            </a:endParaRPr>
          </a:p>
        </p:txBody>
      </p:sp>
    </p:spTree>
  </p:cSld>
  <p:clrMapOvr>
    <a:masterClrMapping/>
  </p:clrMapOvr>
  <p:transition spd="slow" advTm="3000">
    <p:pull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28650" y="274638"/>
            <a:ext cx="7886700" cy="993775"/>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628650" y="1370013"/>
            <a:ext cx="7886700" cy="3262312"/>
          </a:xfrm>
          <a:prstGeom prst="rect">
            <a:avLst/>
          </a:prstGeom>
          <a:noFill/>
          <a:ln w="9525">
            <a:noFill/>
          </a:ln>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rgbClr val="898989"/>
                </a:solidFill>
                <a:latin typeface="等线" panose="02010600030101010101" charset="-122"/>
              </a:defRPr>
            </a:lvl1pPr>
          </a:lstStyle>
          <a:p>
            <a:pPr lvl="0" eaLnBrk="1" hangingPunct="1"/>
            <a:fld id="{9A0DB2DC-4C9A-4742-B13C-FB6460FD3503}" type="slidenum">
              <a:rPr lang="zh-CN" altLang="en-US" dirty="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advTm="3000">
    <p:pull dir="r"/>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等线 Light" panose="02010600030101010101" charset="-122"/>
        </a:defRPr>
      </a:lvl1pPr>
      <a:lvl2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5pPr>
      <a:lvl6pPr marL="4572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6pPr>
      <a:lvl7pPr marL="9144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7pPr>
      <a:lvl8pPr marL="13716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8pPr>
      <a:lvl9pPr marL="1828800" algn="l" rtl="0" fontAlgn="base">
        <a:lnSpc>
          <a:spcPct val="90000"/>
        </a:lnSpc>
        <a:spcBef>
          <a:spcPct val="0"/>
        </a:spcBef>
        <a:spcAft>
          <a:spcPct val="0"/>
        </a:spcAft>
        <a:defRPr sz="4400">
          <a:solidFill>
            <a:schemeClr val="tx1"/>
          </a:solidFill>
          <a:latin typeface="等线 Light" panose="02010600030101010101" charset="-122"/>
          <a:ea typeface="等线 Light" panose="02010600030101010101" charset="-122"/>
          <a:cs typeface="等线 Light" panose="02010600030101010101"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等线" panose="02010600030101010101" charset="-122"/>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等线" panose="02010600030101010101" charset="-122"/>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等线" panose="0201060003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06375"/>
            <a:ext cx="8229600" cy="857250"/>
          </a:xfrm>
          <a:prstGeom prst="rect">
            <a:avLst/>
          </a:prstGeom>
          <a:noFill/>
          <a:ln w="9525">
            <a:noFill/>
          </a:ln>
        </p:spPr>
        <p:txBody>
          <a:bodyPr lIns="102156" tIns="51076" rIns="102156" bIns="51076" anchor="ctr"/>
          <a:lstStyle/>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457200" y="1200150"/>
            <a:ext cx="8229600" cy="3394075"/>
          </a:xfrm>
          <a:prstGeom prst="rect">
            <a:avLst/>
          </a:prstGeom>
          <a:noFill/>
          <a:ln w="9525">
            <a:noFill/>
          </a:ln>
        </p:spPr>
        <p:txBody>
          <a:bodyPr lIns="102156" tIns="51076" rIns="102156" bIns="51076"/>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102156" tIns="51076" rIns="102156" bIns="51076" rtlCol="0" anchor="ctr"/>
          <a:lstStyle>
            <a:lvl1pPr algn="l" fontAlgn="auto">
              <a:spcBef>
                <a:spcPts val="0"/>
              </a:spcBef>
              <a:spcAft>
                <a:spcPts val="0"/>
              </a:spcAft>
              <a:defRPr sz="1300">
                <a:solidFill>
                  <a:schemeClr val="tx1">
                    <a:tint val="7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102156" tIns="51076" rIns="102156" bIns="51076" rtlCol="0" anchor="ctr"/>
          <a:lstStyle>
            <a:lvl1pPr algn="ctr" fontAlgn="auto">
              <a:spcBef>
                <a:spcPts val="0"/>
              </a:spcBef>
              <a:spcAft>
                <a:spcPts val="0"/>
              </a:spcAft>
              <a:defRPr sz="1300">
                <a:solidFill>
                  <a:schemeClr val="tx1">
                    <a:tint val="75000"/>
                  </a:schemeClr>
                </a:solidFill>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102156" tIns="51076" rIns="102156" bIns="51076" rtlCol="0" anchor="ctr"/>
          <a:lstStyle>
            <a:lvl1pPr algn="r">
              <a:defRPr sz="1300">
                <a:solidFill>
                  <a:srgbClr val="898989"/>
                </a:solidFill>
                <a:ea typeface="微软雅黑" panose="020B0503020204020204" pitchFamily="34" charset="-122"/>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2055" name="Picture 76"/>
          <p:cNvPicPr>
            <a:picLocks noChangeAspect="1"/>
          </p:cNvPicPr>
          <p:nvPr/>
        </p:nvPicPr>
        <p:blipFill>
          <a:blip r:embed="rId3"/>
          <a:stretch>
            <a:fillRect/>
          </a:stretch>
        </p:blipFill>
        <p:spPr>
          <a:xfrm>
            <a:off x="0" y="-17462"/>
            <a:ext cx="9144000" cy="51435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transition spd="slow" advTm="3000">
    <p:pull dir="r"/>
  </p:transition>
  <p:hf sldNum="0" hdr="0" ftr="0" dt="0"/>
  <p:txStyles>
    <p:titleStyle>
      <a:lvl1pPr algn="ctr" defTabSz="1022350" rtl="0" eaLnBrk="0" fontAlgn="base" hangingPunct="0">
        <a:spcBef>
          <a:spcPct val="0"/>
        </a:spcBef>
        <a:spcAft>
          <a:spcPct val="0"/>
        </a:spcAft>
        <a:defRPr sz="5000" kern="1200">
          <a:solidFill>
            <a:schemeClr val="tx1"/>
          </a:solidFill>
          <a:latin typeface="+mj-lt"/>
          <a:ea typeface="+mj-ea"/>
          <a:cs typeface="+mj-cs"/>
        </a:defRPr>
      </a:lvl1pPr>
      <a:lvl2pPr algn="ctr" defTabSz="1022350" rtl="0" eaLnBrk="0" fontAlgn="base" hangingPunct="0">
        <a:spcBef>
          <a:spcPct val="0"/>
        </a:spcBef>
        <a:spcAft>
          <a:spcPct val="0"/>
        </a:spcAft>
        <a:defRPr sz="5000">
          <a:solidFill>
            <a:schemeClr val="tx1"/>
          </a:solidFill>
          <a:latin typeface="Arial" panose="020B0604020202020204" pitchFamily="34" charset="0"/>
          <a:ea typeface="微软雅黑" panose="020B0503020204020204" pitchFamily="34" charset="-122"/>
        </a:defRPr>
      </a:lvl2pPr>
      <a:lvl3pPr algn="ctr" defTabSz="1022350" rtl="0" eaLnBrk="0" fontAlgn="base" hangingPunct="0">
        <a:spcBef>
          <a:spcPct val="0"/>
        </a:spcBef>
        <a:spcAft>
          <a:spcPct val="0"/>
        </a:spcAft>
        <a:defRPr sz="5000">
          <a:solidFill>
            <a:schemeClr val="tx1"/>
          </a:solidFill>
          <a:latin typeface="Arial" panose="020B0604020202020204" pitchFamily="34" charset="0"/>
          <a:ea typeface="微软雅黑" panose="020B0503020204020204" pitchFamily="34" charset="-122"/>
        </a:defRPr>
      </a:lvl3pPr>
      <a:lvl4pPr algn="ctr" defTabSz="1022350" rtl="0" eaLnBrk="0" fontAlgn="base" hangingPunct="0">
        <a:spcBef>
          <a:spcPct val="0"/>
        </a:spcBef>
        <a:spcAft>
          <a:spcPct val="0"/>
        </a:spcAft>
        <a:defRPr sz="5000">
          <a:solidFill>
            <a:schemeClr val="tx1"/>
          </a:solidFill>
          <a:latin typeface="Arial" panose="020B0604020202020204" pitchFamily="34" charset="0"/>
          <a:ea typeface="微软雅黑" panose="020B0503020204020204" pitchFamily="34" charset="-122"/>
        </a:defRPr>
      </a:lvl4pPr>
      <a:lvl5pPr algn="ctr" defTabSz="1022350" rtl="0" eaLnBrk="0" fontAlgn="base" hangingPunct="0">
        <a:spcBef>
          <a:spcPct val="0"/>
        </a:spcBef>
        <a:spcAft>
          <a:spcPct val="0"/>
        </a:spcAft>
        <a:defRPr sz="5000">
          <a:solidFill>
            <a:schemeClr val="tx1"/>
          </a:solidFill>
          <a:latin typeface="Arial" panose="020B0604020202020204" pitchFamily="34" charset="0"/>
          <a:ea typeface="微软雅黑" panose="020B0503020204020204" pitchFamily="34" charset="-122"/>
        </a:defRPr>
      </a:lvl5pPr>
      <a:lvl6pPr marL="457200" algn="ctr" defTabSz="1022350" rtl="0" fontAlgn="base">
        <a:spcBef>
          <a:spcPct val="0"/>
        </a:spcBef>
        <a:spcAft>
          <a:spcPct val="0"/>
        </a:spcAft>
        <a:defRPr sz="5000">
          <a:solidFill>
            <a:schemeClr val="tx1"/>
          </a:solidFill>
          <a:latin typeface="Arial" panose="020B0604020202020204" pitchFamily="34" charset="0"/>
          <a:ea typeface="微软雅黑" panose="020B0503020204020204" pitchFamily="34" charset="-122"/>
        </a:defRPr>
      </a:lvl6pPr>
      <a:lvl7pPr marL="914400" algn="ctr" defTabSz="1022350" rtl="0" fontAlgn="base">
        <a:spcBef>
          <a:spcPct val="0"/>
        </a:spcBef>
        <a:spcAft>
          <a:spcPct val="0"/>
        </a:spcAft>
        <a:defRPr sz="5000">
          <a:solidFill>
            <a:schemeClr val="tx1"/>
          </a:solidFill>
          <a:latin typeface="Arial" panose="020B0604020202020204" pitchFamily="34" charset="0"/>
          <a:ea typeface="微软雅黑" panose="020B0503020204020204" pitchFamily="34" charset="-122"/>
        </a:defRPr>
      </a:lvl7pPr>
      <a:lvl8pPr marL="1371600" algn="ctr" defTabSz="1022350" rtl="0" fontAlgn="base">
        <a:spcBef>
          <a:spcPct val="0"/>
        </a:spcBef>
        <a:spcAft>
          <a:spcPct val="0"/>
        </a:spcAft>
        <a:defRPr sz="5000">
          <a:solidFill>
            <a:schemeClr val="tx1"/>
          </a:solidFill>
          <a:latin typeface="Arial" panose="020B0604020202020204" pitchFamily="34" charset="0"/>
          <a:ea typeface="微软雅黑" panose="020B0503020204020204" pitchFamily="34" charset="-122"/>
        </a:defRPr>
      </a:lvl8pPr>
      <a:lvl9pPr marL="1828800" algn="ctr" defTabSz="1022350" rtl="0" fontAlgn="base">
        <a:spcBef>
          <a:spcPct val="0"/>
        </a:spcBef>
        <a:spcAft>
          <a:spcPct val="0"/>
        </a:spcAft>
        <a:defRPr sz="5000">
          <a:solidFill>
            <a:schemeClr val="tx1"/>
          </a:solidFill>
          <a:latin typeface="Arial" panose="020B0604020202020204" pitchFamily="34" charset="0"/>
          <a:ea typeface="微软雅黑" panose="020B0503020204020204" pitchFamily="34" charset="-122"/>
        </a:defRPr>
      </a:lvl9pPr>
    </p:titleStyle>
    <p:bodyStyle>
      <a:lvl1pPr marL="382905" indent="-382905" algn="l" defTabSz="102235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n-ea"/>
          <a:cs typeface="+mn-cs"/>
        </a:defRPr>
      </a:lvl1pPr>
      <a:lvl2pPr marL="830580" indent="-319405" algn="l" defTabSz="102235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2pPr>
      <a:lvl3pPr marL="1278255" indent="-255905" algn="l" defTabSz="102235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3pPr>
      <a:lvl4pPr marL="1789430" indent="-255905" algn="l" defTabSz="102235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4pPr>
      <a:lvl5pPr marL="2301875" indent="-255905" algn="l" defTabSz="102235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5pPr>
      <a:lvl6pPr marL="281368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2549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3730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49115" indent="-255905" algn="l" defTabSz="1022985"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CN"/>
      </a:defPPr>
      <a:lvl1pPr marL="0" algn="l" defTabSz="1022985" rtl="0" eaLnBrk="1" latinLnBrk="0" hangingPunct="1">
        <a:defRPr sz="2000" kern="1200">
          <a:solidFill>
            <a:schemeClr val="tx1"/>
          </a:solidFill>
          <a:latin typeface="+mn-lt"/>
          <a:ea typeface="+mn-ea"/>
          <a:cs typeface="+mn-cs"/>
        </a:defRPr>
      </a:lvl1pPr>
      <a:lvl2pPr marL="511810" algn="l" defTabSz="1022985" rtl="0" eaLnBrk="1" latinLnBrk="0" hangingPunct="1">
        <a:defRPr sz="2000" kern="1200">
          <a:solidFill>
            <a:schemeClr val="tx1"/>
          </a:solidFill>
          <a:latin typeface="+mn-lt"/>
          <a:ea typeface="+mn-ea"/>
          <a:cs typeface="+mn-cs"/>
        </a:defRPr>
      </a:lvl2pPr>
      <a:lvl3pPr marL="1022985" algn="l" defTabSz="1022985" rtl="0" eaLnBrk="1" latinLnBrk="0" hangingPunct="1">
        <a:defRPr sz="2000" kern="1200">
          <a:solidFill>
            <a:schemeClr val="tx1"/>
          </a:solidFill>
          <a:latin typeface="+mn-lt"/>
          <a:ea typeface="+mn-ea"/>
          <a:cs typeface="+mn-cs"/>
        </a:defRPr>
      </a:lvl3pPr>
      <a:lvl4pPr marL="1534795" algn="l" defTabSz="1022985" rtl="0" eaLnBrk="1" latinLnBrk="0" hangingPunct="1">
        <a:defRPr sz="2000" kern="1200">
          <a:solidFill>
            <a:schemeClr val="tx1"/>
          </a:solidFill>
          <a:latin typeface="+mn-lt"/>
          <a:ea typeface="+mn-ea"/>
          <a:cs typeface="+mn-cs"/>
        </a:defRPr>
      </a:lvl4pPr>
      <a:lvl5pPr marL="2046605" algn="l" defTabSz="1022985" rtl="0" eaLnBrk="1" latinLnBrk="0" hangingPunct="1">
        <a:defRPr sz="2000" kern="1200">
          <a:solidFill>
            <a:schemeClr val="tx1"/>
          </a:solidFill>
          <a:latin typeface="+mn-lt"/>
          <a:ea typeface="+mn-ea"/>
          <a:cs typeface="+mn-cs"/>
        </a:defRPr>
      </a:lvl5pPr>
      <a:lvl6pPr marL="2558415" algn="l" defTabSz="1022985" rtl="0" eaLnBrk="1" latinLnBrk="0" hangingPunct="1">
        <a:defRPr sz="2000" kern="1200">
          <a:solidFill>
            <a:schemeClr val="tx1"/>
          </a:solidFill>
          <a:latin typeface="+mn-lt"/>
          <a:ea typeface="+mn-ea"/>
          <a:cs typeface="+mn-cs"/>
        </a:defRPr>
      </a:lvl6pPr>
      <a:lvl7pPr marL="3069590" algn="l" defTabSz="1022985" rtl="0" eaLnBrk="1" latinLnBrk="0" hangingPunct="1">
        <a:defRPr sz="2000" kern="1200">
          <a:solidFill>
            <a:schemeClr val="tx1"/>
          </a:solidFill>
          <a:latin typeface="+mn-lt"/>
          <a:ea typeface="+mn-ea"/>
          <a:cs typeface="+mn-cs"/>
        </a:defRPr>
      </a:lvl7pPr>
      <a:lvl8pPr marL="3581400" algn="l" defTabSz="1022985" rtl="0" eaLnBrk="1" latinLnBrk="0" hangingPunct="1">
        <a:defRPr sz="2000" kern="1200">
          <a:solidFill>
            <a:schemeClr val="tx1"/>
          </a:solidFill>
          <a:latin typeface="+mn-lt"/>
          <a:ea typeface="+mn-ea"/>
          <a:cs typeface="+mn-cs"/>
        </a:defRPr>
      </a:lvl8pPr>
      <a:lvl9pPr marL="4093210" algn="l" defTabSz="102298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image" Target="../media/image2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image" Target="../media/image25.GI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image" Target="../media/image2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4.xml"/><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5.png"/><Relationship Id="rId12" Type="http://schemas.openxmlformats.org/officeDocument/2006/relationships/notesSlide" Target="../notesSlides/notesSlide4.xml"/><Relationship Id="rId11" Type="http://schemas.openxmlformats.org/officeDocument/2006/relationships/slideLayout" Target="../slideLayouts/slideLayout3.xml"/><Relationship Id="rId10" Type="http://schemas.openxmlformats.org/officeDocument/2006/relationships/tags" Target="../tags/tag9.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3.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1" Type="http://schemas.openxmlformats.org/officeDocument/2006/relationships/notesSlide" Target="../notesSlides/notesSlide7.xml"/><Relationship Id="rId10" Type="http://schemas.openxmlformats.org/officeDocument/2006/relationships/slideLayout" Target="../slideLayouts/slideLayout3.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1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227513"/>
            <a:ext cx="9144000" cy="915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矩形 3"/>
          <p:cNvSpPr/>
          <p:nvPr/>
        </p:nvSpPr>
        <p:spPr>
          <a:xfrm>
            <a:off x="0" y="0"/>
            <a:ext cx="4106863" cy="5143500"/>
          </a:xfrm>
          <a:custGeom>
            <a:avLst/>
            <a:gdLst/>
            <a:ahLst/>
            <a:cxnLst/>
            <a:rect l="l" t="t" r="r" b="b"/>
            <a:pathLst>
              <a:path w="4106964" h="4299942">
                <a:moveTo>
                  <a:pt x="0" y="0"/>
                </a:moveTo>
                <a:lnTo>
                  <a:pt x="3398556" y="0"/>
                </a:lnTo>
                <a:lnTo>
                  <a:pt x="4106964" y="1472607"/>
                </a:lnTo>
                <a:lnTo>
                  <a:pt x="2724810" y="4299942"/>
                </a:lnTo>
                <a:lnTo>
                  <a:pt x="0" y="4299942"/>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矩形 3"/>
          <p:cNvSpPr/>
          <p:nvPr/>
        </p:nvSpPr>
        <p:spPr>
          <a:xfrm>
            <a:off x="0" y="0"/>
            <a:ext cx="3544888" cy="5143500"/>
          </a:xfrm>
          <a:custGeom>
            <a:avLst/>
            <a:gdLst/>
            <a:ahLst/>
            <a:cxnLst/>
            <a:rect l="l" t="t" r="r" b="b"/>
            <a:pathLst>
              <a:path w="3545130" h="4299942">
                <a:moveTo>
                  <a:pt x="0" y="0"/>
                </a:moveTo>
                <a:lnTo>
                  <a:pt x="2836722" y="0"/>
                </a:lnTo>
                <a:lnTo>
                  <a:pt x="3545130" y="1472607"/>
                </a:lnTo>
                <a:lnTo>
                  <a:pt x="2162976" y="4299942"/>
                </a:lnTo>
                <a:lnTo>
                  <a:pt x="0" y="4299942"/>
                </a:lnTo>
                <a:close/>
              </a:path>
            </a:pathLst>
          </a:cu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55" name="TextBox 54"/>
          <p:cNvSpPr txBox="1"/>
          <p:nvPr/>
        </p:nvSpPr>
        <p:spPr>
          <a:xfrm>
            <a:off x="4375150" y="876300"/>
            <a:ext cx="2478088" cy="1390650"/>
          </a:xfrm>
          <a:prstGeom prst="rect">
            <a:avLst/>
          </a:prstGeom>
          <a:noFill/>
          <a:ln w="9525">
            <a:noFill/>
          </a:ln>
        </p:spPr>
        <p:txBody>
          <a:bodyPr lIns="68571" tIns="34285" rIns="68571" bIns="34285">
            <a:spAutoFit/>
          </a:bodyPr>
          <a:lstStyle/>
          <a:p>
            <a:r>
              <a:rPr lang="en-US" altLang="zh-CN" sz="8600" dirty="0">
                <a:solidFill>
                  <a:srgbClr val="0070C0"/>
                </a:solidFill>
                <a:latin typeface="Impact" panose="020B0806030902050204" pitchFamily="34" charset="0"/>
                <a:ea typeface="微软雅黑" panose="020B0503020204020204" pitchFamily="34" charset="-122"/>
              </a:rPr>
              <a:t>2018</a:t>
            </a:r>
            <a:endParaRPr lang="zh-CN" altLang="en-US" sz="8600" dirty="0">
              <a:solidFill>
                <a:srgbClr val="0070C0"/>
              </a:solidFill>
              <a:latin typeface="Impact" panose="020B0806030902050204" pitchFamily="34" charset="0"/>
              <a:ea typeface="微软雅黑" panose="020B0503020204020204" pitchFamily="34" charset="-122"/>
            </a:endParaRPr>
          </a:p>
        </p:txBody>
      </p:sp>
      <p:sp>
        <p:nvSpPr>
          <p:cNvPr id="56" name="TextBox 55"/>
          <p:cNvSpPr txBox="1"/>
          <p:nvPr/>
        </p:nvSpPr>
        <p:spPr>
          <a:xfrm>
            <a:off x="4375150" y="2020888"/>
            <a:ext cx="4802188" cy="621030"/>
          </a:xfrm>
          <a:prstGeom prst="rect">
            <a:avLst/>
          </a:prstGeom>
          <a:noFill/>
          <a:ln w="9525">
            <a:noFill/>
          </a:ln>
        </p:spPr>
        <p:txBody>
          <a:bodyPr lIns="68571" tIns="34285" rIns="68571" bIns="34285">
            <a:spAutoFit/>
          </a:bodyPr>
          <a:lstStyle/>
          <a:p>
            <a:r>
              <a:rPr lang="zh-CN" altLang="en-US" sz="3600" b="1" dirty="0">
                <a:solidFill>
                  <a:srgbClr val="0070C0"/>
                </a:solidFill>
                <a:latin typeface="微软雅黑" panose="020B0503020204020204" pitchFamily="34" charset="-122"/>
                <a:ea typeface="微软雅黑" panose="020B0503020204020204" pitchFamily="34" charset="-122"/>
              </a:rPr>
              <a:t>一葫芦售后系统介绍</a:t>
            </a:r>
            <a:endParaRPr lang="zh-CN" altLang="en-US" sz="3600" b="1" dirty="0">
              <a:solidFill>
                <a:srgbClr val="0070C0"/>
              </a:solidFill>
              <a:latin typeface="微软雅黑" panose="020B0503020204020204" pitchFamily="34" charset="-122"/>
              <a:ea typeface="微软雅黑" panose="020B0503020204020204" pitchFamily="34" charset="-122"/>
            </a:endParaRPr>
          </a:p>
        </p:txBody>
      </p:sp>
      <p:cxnSp>
        <p:nvCxnSpPr>
          <p:cNvPr id="57" name="直接连接符 56"/>
          <p:cNvCxnSpPr/>
          <p:nvPr/>
        </p:nvCxnSpPr>
        <p:spPr>
          <a:xfrm>
            <a:off x="4403725" y="2705100"/>
            <a:ext cx="423862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395913" y="2784475"/>
            <a:ext cx="2938463" cy="1228725"/>
          </a:xfrm>
          <a:prstGeom prst="rect">
            <a:avLst/>
          </a:prstGeom>
          <a:noFill/>
        </p:spPr>
        <p:txBody>
          <a:bodyPr lIns="68571" tIns="34285" rIns="68571" bIns="34285">
            <a:spAutoFit/>
          </a:bodyPr>
          <a:lstStyle/>
          <a:p>
            <a:pPr marR="0" defTabSz="914400" fontAlgn="auto">
              <a:lnSpc>
                <a:spcPct val="120000"/>
              </a:lnSpc>
              <a:spcBef>
                <a:spcPts val="0"/>
              </a:spcBef>
              <a:spcAft>
                <a:spcPts val="0"/>
              </a:spcAft>
              <a:buClrTx/>
              <a:buSzTx/>
              <a:buFontTx/>
              <a:buNone/>
              <a:defRPr/>
            </a:pPr>
            <a:r>
              <a:rPr kumimoji="0" lang="zh-CN" altLang="en-US" sz="1050" kern="1200" cap="none" spc="0" normalizeH="0" baseline="0" noProof="0" dirty="0">
                <a:latin typeface="Arial" panose="020B0604020202020204"/>
                <a:ea typeface="微软雅黑" panose="020B0503020204020204" pitchFamily="34" charset="-122"/>
                <a:cs typeface="+mn-cs"/>
              </a:rPr>
              <a:t>杭州笛升科技有限公司（笛佛软件旗下）</a:t>
            </a:r>
            <a:endParaRPr kumimoji="0" lang="zh-CN" altLang="en-US"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kumimoji="0" lang="zh-CN" altLang="en-US" sz="1050" kern="1200" cap="none" spc="0" normalizeH="0" baseline="0" noProof="0" dirty="0">
                <a:latin typeface="Arial" panose="020B0604020202020204"/>
                <a:ea typeface="微软雅黑" panose="020B0503020204020204" pitchFamily="34" charset="-122"/>
                <a:cs typeface="+mn-cs"/>
              </a:rPr>
              <a:t>地址：浙江杭州西湖区西湖科技园西园路</a:t>
            </a:r>
            <a:r>
              <a:rPr kumimoji="0" lang="en-US" altLang="zh-CN" sz="1050" kern="1200" cap="none" spc="0" normalizeH="0" baseline="0" noProof="0" dirty="0">
                <a:latin typeface="Arial" panose="020B0604020202020204"/>
                <a:ea typeface="微软雅黑" panose="020B0503020204020204" pitchFamily="34" charset="-122"/>
                <a:cs typeface="+mn-cs"/>
              </a:rPr>
              <a:t>10</a:t>
            </a:r>
            <a:r>
              <a:rPr kumimoji="0" lang="zh-CN" altLang="en-US" sz="1050" kern="1200" cap="none" spc="0" normalizeH="0" baseline="0" noProof="0" dirty="0">
                <a:latin typeface="Arial" panose="020B0604020202020204"/>
                <a:ea typeface="微软雅黑" panose="020B0503020204020204" pitchFamily="34" charset="-122"/>
                <a:cs typeface="+mn-cs"/>
              </a:rPr>
              <a:t>号尚坤生态创意园</a:t>
            </a:r>
            <a:r>
              <a:rPr kumimoji="0" lang="en-US" altLang="zh-CN" sz="1050" kern="1200" cap="none" spc="0" normalizeH="0" baseline="0" noProof="0" dirty="0">
                <a:latin typeface="Arial" panose="020B0604020202020204"/>
                <a:ea typeface="微软雅黑" panose="020B0503020204020204" pitchFamily="34" charset="-122"/>
                <a:cs typeface="+mn-cs"/>
              </a:rPr>
              <a:t>A211</a:t>
            </a:r>
            <a:r>
              <a:rPr kumimoji="0" lang="zh-CN" altLang="en-US" sz="1050" kern="1200" cap="none" spc="0" normalizeH="0" baseline="0" noProof="0" dirty="0">
                <a:latin typeface="Arial" panose="020B0604020202020204"/>
                <a:ea typeface="微软雅黑" panose="020B0503020204020204" pitchFamily="34" charset="-122"/>
                <a:cs typeface="+mn-cs"/>
              </a:rPr>
              <a:t>室</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kumimoji="0" lang="zh-CN" altLang="en-US" sz="1050" kern="1200" cap="none" spc="0" normalizeH="0" baseline="0" noProof="0" dirty="0">
                <a:latin typeface="Arial" panose="020B0604020202020204"/>
                <a:ea typeface="微软雅黑" panose="020B0503020204020204" pitchFamily="34" charset="-122"/>
                <a:cs typeface="+mn-cs"/>
              </a:rPr>
              <a:t>电话：</a:t>
            </a:r>
            <a:r>
              <a:rPr kumimoji="0" lang="en-US" altLang="zh-CN" sz="1050" kern="1200" cap="none" spc="0" normalizeH="0" baseline="0" noProof="0" dirty="0">
                <a:latin typeface="Arial" panose="020B0604020202020204"/>
                <a:ea typeface="微软雅黑" panose="020B0503020204020204" pitchFamily="34" charset="-122"/>
                <a:cs typeface="+mn-cs"/>
              </a:rPr>
              <a:t>4008-571-189</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kumimoji="0" lang="zh-CN" altLang="en-US" sz="1050" kern="1200" cap="none" spc="0" normalizeH="0" baseline="0" noProof="0" dirty="0">
                <a:latin typeface="Arial" panose="020B0604020202020204"/>
                <a:ea typeface="微软雅黑" panose="020B0503020204020204" pitchFamily="34" charset="-122"/>
                <a:cs typeface="+mn-cs"/>
              </a:rPr>
              <a:t>网址：</a:t>
            </a:r>
            <a:r>
              <a:rPr kumimoji="0" lang="en-US" altLang="zh-CN" sz="1050" kern="1200" cap="none" spc="0" normalizeH="0" baseline="0" noProof="0" dirty="0">
                <a:latin typeface="Arial" panose="020B0604020202020204"/>
                <a:ea typeface="微软雅黑" panose="020B0503020204020204" pitchFamily="34" charset="-122"/>
                <a:cs typeface="+mn-cs"/>
              </a:rPr>
              <a:t> www.yihulu.com</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kumimoji="0" lang="zh-CN" altLang="en-US" sz="1050" kern="1200" cap="none" spc="0" normalizeH="0" baseline="0" noProof="0" dirty="0">
                <a:latin typeface="Arial" panose="020B0604020202020204"/>
                <a:ea typeface="微软雅黑" panose="020B0503020204020204" pitchFamily="34" charset="-122"/>
                <a:cs typeface="+mn-cs"/>
              </a:rPr>
              <a:t>邮箱：</a:t>
            </a:r>
            <a:r>
              <a:rPr kumimoji="0" lang="en-US" altLang="zh-CN" sz="1050" kern="1200" cap="none" spc="0" normalizeH="0" baseline="0" noProof="0" dirty="0">
                <a:latin typeface="Arial" panose="020B0604020202020204"/>
                <a:ea typeface="微软雅黑" panose="020B0503020204020204" pitchFamily="34" charset="-122"/>
                <a:cs typeface="+mn-cs"/>
              </a:rPr>
              <a:t>linfeng@differsoft.com</a:t>
            </a:r>
            <a:endParaRPr kumimoji="0" lang="en-US" altLang="zh-CN" sz="1050" kern="1200" cap="none" spc="0" normalizeH="0" baseline="0" noProof="0" dirty="0">
              <a:latin typeface="Arial" panose="020B0604020202020204"/>
              <a:ea typeface="微软雅黑" panose="020B0503020204020204" pitchFamily="34" charset="-122"/>
              <a:cs typeface="+mn-cs"/>
            </a:endParaRPr>
          </a:p>
        </p:txBody>
      </p:sp>
      <p:pic>
        <p:nvPicPr>
          <p:cNvPr id="3" name="图片 2" descr="logo_web"/>
          <p:cNvPicPr>
            <a:picLocks noChangeAspect="1"/>
          </p:cNvPicPr>
          <p:nvPr/>
        </p:nvPicPr>
        <p:blipFill>
          <a:blip r:embed="rId2"/>
          <a:stretch>
            <a:fillRect/>
          </a:stretch>
        </p:blipFill>
        <p:spPr>
          <a:xfrm>
            <a:off x="5842635" y="219075"/>
            <a:ext cx="2799715" cy="285750"/>
          </a:xfrm>
          <a:prstGeom prst="rect">
            <a:avLst/>
          </a:prstGeom>
        </p:spPr>
      </p:pic>
      <p:pic>
        <p:nvPicPr>
          <p:cNvPr id="5" name="图片 4" descr="weixinyhl"/>
          <p:cNvPicPr>
            <a:picLocks noChangeAspect="1"/>
          </p:cNvPicPr>
          <p:nvPr/>
        </p:nvPicPr>
        <p:blipFill>
          <a:blip r:embed="rId3"/>
          <a:stretch>
            <a:fillRect/>
          </a:stretch>
        </p:blipFill>
        <p:spPr>
          <a:xfrm>
            <a:off x="3979545" y="2785110"/>
            <a:ext cx="1228090" cy="1228090"/>
          </a:xfrm>
          <a:prstGeom prst="rect">
            <a:avLst/>
          </a:prstGeom>
        </p:spPr>
      </p:pic>
    </p:spTree>
  </p:cSld>
  <p:clrMapOvr>
    <a:masterClrMapping/>
  </p:clrMapOvr>
  <p:transition spd="slow" advTm="3000">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linds(horizontal)">
                                      <p:cBhvr>
                                        <p:cTn id="16" dur="500"/>
                                        <p:tgtEl>
                                          <p:spTgt spid="5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linds(horizontal)">
                                      <p:cBhvr>
                                        <p:cTn id="19" dur="500"/>
                                        <p:tgtEl>
                                          <p:spTgt spid="56"/>
                                        </p:tgtEl>
                                      </p:cBhvr>
                                    </p:animEffect>
                                  </p:childTnLst>
                                </p:cTn>
                              </p:par>
                              <p:par>
                                <p:cTn id="20" presetID="3" presetClass="entr" presetSubtype="1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blinds(horizontal)">
                                      <p:cBhvr>
                                        <p:cTn id="22" dur="500"/>
                                        <p:tgtEl>
                                          <p:spTgt spid="5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blinds(horizontal)">
                                      <p:cBhvr>
                                        <p:cTn id="2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8" grpId="0" animBg="1"/>
      <p:bldP spid="55" grpId="0"/>
      <p:bldP spid="56" grpId="0"/>
      <p:bldP spid="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阿里云部署架构</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2" name="图片 1" descr="阿里云部署结构图"/>
          <p:cNvPicPr>
            <a:picLocks noChangeAspect="1"/>
          </p:cNvPicPr>
          <p:nvPr/>
        </p:nvPicPr>
        <p:blipFill>
          <a:blip r:embed="rId1"/>
          <a:stretch>
            <a:fillRect/>
          </a:stretch>
        </p:blipFill>
        <p:spPr>
          <a:xfrm>
            <a:off x="762635" y="672465"/>
            <a:ext cx="7905750" cy="4461510"/>
          </a:xfrm>
          <a:prstGeom prst="rect">
            <a:avLst/>
          </a:prstGeom>
        </p:spPr>
      </p:pic>
    </p:spTree>
    <p:custDataLst>
      <p:tags r:id="rId2"/>
    </p:custDataLst>
  </p:cSld>
  <p:clrMapOvr>
    <a:masterClrMapping/>
  </p:clrMapOvr>
  <p:transition spd="slow" advTm="3000">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2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功能模块</a:t>
            </a:r>
            <a:endParaRPr kumimoji="0" lang="zh-CN" altLang="en-US" sz="22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pic>
        <p:nvPicPr>
          <p:cNvPr id="2" name="图片 1" descr="功能模块"/>
          <p:cNvPicPr>
            <a:picLocks noChangeAspect="1"/>
          </p:cNvPicPr>
          <p:nvPr/>
        </p:nvPicPr>
        <p:blipFill>
          <a:blip r:embed="rId1"/>
          <a:stretch>
            <a:fillRect/>
          </a:stretch>
        </p:blipFill>
        <p:spPr>
          <a:xfrm>
            <a:off x="671830" y="719455"/>
            <a:ext cx="7811135" cy="4401820"/>
          </a:xfrm>
          <a:prstGeom prst="rect">
            <a:avLst/>
          </a:prstGeom>
        </p:spPr>
      </p:pic>
    </p:spTree>
    <p:custDataLst>
      <p:tags r:id="rId2"/>
    </p:custDataLst>
  </p:cSld>
  <p:clrMapOvr>
    <a:masterClrMapping/>
  </p:clrMapOvr>
  <p:transition spd="slow" advTm="3000">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463" y="1023938"/>
            <a:ext cx="6586538" cy="140335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矩形 6"/>
          <p:cNvSpPr/>
          <p:nvPr/>
        </p:nvSpPr>
        <p:spPr>
          <a:xfrm>
            <a:off x="0" y="2932113"/>
            <a:ext cx="4284663" cy="140335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矩形 7"/>
          <p:cNvSpPr/>
          <p:nvPr/>
        </p:nvSpPr>
        <p:spPr>
          <a:xfrm>
            <a:off x="0" y="1428750"/>
            <a:ext cx="7959725" cy="226695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p:cNvSpPr txBox="1"/>
          <p:nvPr/>
        </p:nvSpPr>
        <p:spPr>
          <a:xfrm>
            <a:off x="593725" y="2859088"/>
            <a:ext cx="1044575" cy="461962"/>
          </a:xfrm>
          <a:prstGeom prst="rect">
            <a:avLst/>
          </a:prstGeom>
          <a:noFill/>
          <a:ln w="9525">
            <a:noFill/>
          </a:ln>
        </p:spPr>
        <p:txBody>
          <a:bodyPr>
            <a:spAutoFit/>
          </a:bodyPr>
          <a:lstStyle/>
          <a:p>
            <a:pPr algn="ctr"/>
            <a:r>
              <a:rPr lang="en-US" altLang="zh-CN" sz="2400" dirty="0">
                <a:solidFill>
                  <a:srgbClr val="FFFFFF"/>
                </a:solidFill>
                <a:latin typeface="Arial" panose="020B0604020202020204" pitchFamily="34" charset="0"/>
                <a:ea typeface="微软雅黑" panose="020B0503020204020204" pitchFamily="34" charset="-122"/>
              </a:rPr>
              <a:t>PART</a:t>
            </a:r>
            <a:endParaRPr lang="zh-CN" altLang="en-US" sz="2400" dirty="0">
              <a:solidFill>
                <a:srgbClr val="FFFFFF"/>
              </a:solidFill>
              <a:latin typeface="Arial" panose="020B0604020202020204" pitchFamily="34" charset="0"/>
              <a:ea typeface="微软雅黑" panose="020B0503020204020204" pitchFamily="34" charset="-122"/>
            </a:endParaRPr>
          </a:p>
        </p:txBody>
      </p:sp>
      <p:sp>
        <p:nvSpPr>
          <p:cNvPr id="11" name="TextBox 10"/>
          <p:cNvSpPr txBox="1"/>
          <p:nvPr/>
        </p:nvSpPr>
        <p:spPr>
          <a:xfrm>
            <a:off x="1374775" y="1684338"/>
            <a:ext cx="1673225" cy="1862137"/>
          </a:xfrm>
          <a:prstGeom prst="rect">
            <a:avLst/>
          </a:prstGeom>
          <a:noFill/>
          <a:ln w="9525">
            <a:noFill/>
          </a:ln>
        </p:spPr>
        <p:txBody>
          <a:bodyPr>
            <a:spAutoFit/>
          </a:bodyPr>
          <a:lstStyle/>
          <a:p>
            <a:pPr algn="ctr"/>
            <a:r>
              <a:rPr lang="en-US" altLang="zh-CN" sz="11500" dirty="0">
                <a:solidFill>
                  <a:srgbClr val="FFFFFF"/>
                </a:solidFill>
                <a:latin typeface="Impact" panose="020B0806030902050204" pitchFamily="34" charset="0"/>
                <a:ea typeface="微软雅黑" panose="020B0503020204020204" pitchFamily="34" charset="-122"/>
              </a:rPr>
              <a:t>3</a:t>
            </a:r>
            <a:endParaRPr lang="zh-CN" altLang="en-US" sz="11500" dirty="0">
              <a:solidFill>
                <a:srgbClr val="FFFFFF"/>
              </a:solidFill>
              <a:latin typeface="Impact" panose="020B0806030902050204" pitchFamily="34" charset="0"/>
              <a:ea typeface="微软雅黑" panose="020B0503020204020204" pitchFamily="34" charset="-122"/>
            </a:endParaRPr>
          </a:p>
        </p:txBody>
      </p:sp>
      <p:sp>
        <p:nvSpPr>
          <p:cNvPr id="12" name="TextBox 11"/>
          <p:cNvSpPr txBox="1"/>
          <p:nvPr/>
        </p:nvSpPr>
        <p:spPr>
          <a:xfrm>
            <a:off x="2878138" y="1997075"/>
            <a:ext cx="4340225" cy="646113"/>
          </a:xfrm>
          <a:prstGeom prst="rect">
            <a:avLst/>
          </a:prstGeom>
          <a:noFill/>
          <a:ln w="9525">
            <a:noFill/>
          </a:ln>
        </p:spPr>
        <p:txBody>
          <a:bodyPr wrap="none">
            <a:spAutoFit/>
          </a:bodyPr>
          <a:lstStyle/>
          <a:p>
            <a:pPr algn="ctr"/>
            <a:r>
              <a:rPr lang="zh-CN" altLang="en-US" sz="3600" b="1" dirty="0">
                <a:solidFill>
                  <a:srgbClr val="FFFFFF"/>
                </a:solidFill>
                <a:latin typeface="微软雅黑" panose="020B0503020204020204" pitchFamily="34" charset="-122"/>
                <a:ea typeface="微软雅黑" panose="020B0503020204020204" pitchFamily="34" charset="-122"/>
              </a:rPr>
              <a:t>典型客户及成功案例</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122613" y="2782888"/>
            <a:ext cx="1377950" cy="246062"/>
          </a:xfrm>
          <a:prstGeom prst="rect">
            <a:avLst/>
          </a:prstGeom>
          <a:noFill/>
          <a:ln w="9525">
            <a:noFill/>
          </a:ln>
        </p:spPr>
        <p:txBody>
          <a:bodyPr lIns="60469" tIns="30235" rIns="60469" bIns="30235">
            <a:spAutoFit/>
          </a:bodyPr>
          <a:lstStyle/>
          <a:p>
            <a:r>
              <a:rPr lang="en-US" altLang="zh-CN" sz="1200" dirty="0">
                <a:solidFill>
                  <a:srgbClr val="FFFFFF"/>
                </a:solidFill>
                <a:latin typeface="微软雅黑" panose="020B0503020204020204" pitchFamily="34" charset="-122"/>
                <a:ea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rPr>
              <a:t>典型客户展示</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929188" y="2790825"/>
            <a:ext cx="985837" cy="246063"/>
          </a:xfrm>
          <a:prstGeom prst="rect">
            <a:avLst/>
          </a:prstGeom>
          <a:noFill/>
          <a:ln w="9525">
            <a:noFill/>
          </a:ln>
        </p:spPr>
        <p:txBody>
          <a:bodyPr lIns="60469" tIns="30235" rIns="60469" bIns="30235">
            <a:spAutoFit/>
          </a:bodyPr>
          <a:lstStyle/>
          <a:p>
            <a:r>
              <a:rPr lang="en-US" altLang="zh-CN" sz="1200" dirty="0">
                <a:solidFill>
                  <a:srgbClr val="FFFFFF"/>
                </a:solidFill>
                <a:latin typeface="微软雅黑" panose="020B0503020204020204" pitchFamily="34" charset="-122"/>
                <a:ea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rPr>
              <a:t>成功案例</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8251825" y="1357313"/>
            <a:ext cx="446088" cy="738188"/>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spd="slow"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000" fill="hold"/>
                                        <p:tgtEl>
                                          <p:spTgt spid="8"/>
                                        </p:tgtEl>
                                        <p:attrNameLst>
                                          <p:attrName>ppt_x</p:attrName>
                                        </p:attrNameLst>
                                      </p:cBhvr>
                                      <p:tavLst>
                                        <p:tav tm="0">
                                          <p:val>
                                            <p:strVal val="0-#ppt_w/2"/>
                                          </p:val>
                                        </p:tav>
                                        <p:tav tm="100000">
                                          <p:val>
                                            <p:strVal val="#ppt_x"/>
                                          </p:val>
                                        </p:tav>
                                      </p:tavLst>
                                    </p:anim>
                                    <p:anim calcmode="lin" valueType="num">
                                      <p:cBhvr additive="base">
                                        <p:cTn id="15" dur="10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750"/>
                                        <p:tgtEl>
                                          <p:spTgt spid="10"/>
                                        </p:tgtEl>
                                      </p:cBhvr>
                                    </p:animEffect>
                                    <p:anim calcmode="lin" valueType="num">
                                      <p:cBhvr>
                                        <p:cTn id="25" dur="750" fill="hold"/>
                                        <p:tgtEl>
                                          <p:spTgt spid="10"/>
                                        </p:tgtEl>
                                        <p:attrNameLst>
                                          <p:attrName>ppt_x</p:attrName>
                                        </p:attrNameLst>
                                      </p:cBhvr>
                                      <p:tavLst>
                                        <p:tav tm="0">
                                          <p:val>
                                            <p:strVal val="#ppt_x"/>
                                          </p:val>
                                        </p:tav>
                                        <p:tav tm="100000">
                                          <p:val>
                                            <p:strVal val="#ppt_x"/>
                                          </p:val>
                                        </p:tav>
                                      </p:tavLst>
                                    </p:anim>
                                    <p:anim calcmode="lin" valueType="num">
                                      <p:cBhvr>
                                        <p:cTn id="26" dur="750" fill="hold"/>
                                        <p:tgtEl>
                                          <p:spTgt spid="10"/>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9" presetClass="entr" presetSubtype="0" decel="10000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360"/>
                                          </p:val>
                                        </p:tav>
                                        <p:tav tm="100000">
                                          <p:val>
                                            <p:fltVal val="0"/>
                                          </p:val>
                                        </p:tav>
                                      </p:tavLst>
                                    </p:anim>
                                    <p:animEffect transition="in" filter="fade">
                                      <p:cBhvr>
                                        <p:cTn id="33" dur="500"/>
                                        <p:tgtEl>
                                          <p:spTgt spid="11"/>
                                        </p:tgtEl>
                                      </p:cBhvr>
                                    </p:animEffect>
                                  </p:childTnLst>
                                </p:cTn>
                              </p:par>
                            </p:childTnLst>
                          </p:cTn>
                        </p:par>
                        <p:par>
                          <p:cTn id="34" fill="hold">
                            <p:stCondLst>
                              <p:cond delay="4000"/>
                            </p:stCondLst>
                            <p:childTnLst>
                              <p:par>
                                <p:cTn id="35" presetID="1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ppt_x</p:attrName>
                                        </p:attrNameLst>
                                      </p:cBhvr>
                                      <p:tavLst>
                                        <p:tav tm="0">
                                          <p:val>
                                            <p:strVal val="#ppt_x-#ppt_w*1.125000"/>
                                          </p:val>
                                        </p:tav>
                                        <p:tav tm="100000">
                                          <p:val>
                                            <p:strVal val="#ppt_x"/>
                                          </p:val>
                                        </p:tav>
                                      </p:tavLst>
                                    </p:anim>
                                    <p:animEffect transition="in" filter="wipe(right)">
                                      <p:cBhvr>
                                        <p:cTn id="38" dur="500"/>
                                        <p:tgtEl>
                                          <p:spTgt spid="12"/>
                                        </p:tgtEl>
                                      </p:cBhvr>
                                    </p:animEffect>
                                  </p:childTnLst>
                                </p:cTn>
                              </p:par>
                            </p:childTnLst>
                          </p:cTn>
                        </p:par>
                        <p:par>
                          <p:cTn id="39" fill="hold">
                            <p:stCondLst>
                              <p:cond delay="4500"/>
                            </p:stCondLst>
                            <p:childTnLst>
                              <p:par>
                                <p:cTn id="40" presetID="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25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ppt_x"/>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成功案例</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7" name="TextBox 26"/>
          <p:cNvSpPr txBox="1"/>
          <p:nvPr/>
        </p:nvSpPr>
        <p:spPr>
          <a:xfrm>
            <a:off x="4083685" y="1000125"/>
            <a:ext cx="4631690" cy="2030095"/>
          </a:xfrm>
          <a:prstGeom prst="rect">
            <a:avLst/>
          </a:prstGeom>
          <a:noFill/>
        </p:spPr>
        <p:txBody>
          <a:bodyPr wrap="square" rtlCol="0">
            <a:spAutoFit/>
          </a:bodyPr>
          <a:lstStyle/>
          <a:p>
            <a:pPr>
              <a:lnSpc>
                <a:spcPct val="150000"/>
              </a:lnSpc>
              <a:defRPr/>
            </a:pPr>
            <a:r>
              <a:rPr lang="zh-CN" altLang="en-US" sz="1400" dirty="0" smtClean="0"/>
              <a:t>      </a:t>
            </a:r>
            <a:r>
              <a:rPr lang="zh-CN" altLang="en-US" sz="1400" dirty="0" smtClean="0">
                <a:solidFill>
                  <a:srgbClr val="3C89C0"/>
                </a:solidFill>
                <a:latin typeface="+mj-ea"/>
                <a:ea typeface="+mj-ea"/>
              </a:rPr>
              <a:t>海尔电脑售后服务中心</a:t>
            </a:r>
            <a:endParaRPr lang="zh-CN" altLang="en-US" sz="1400" dirty="0" smtClean="0">
              <a:solidFill>
                <a:srgbClr val="3C89C0"/>
              </a:solidFill>
              <a:latin typeface="+mj-ea"/>
              <a:ea typeface="+mj-ea"/>
            </a:endParaRPr>
          </a:p>
          <a:p>
            <a:pPr>
              <a:lnSpc>
                <a:spcPct val="150000"/>
              </a:lnSpc>
              <a:defRPr/>
            </a:pPr>
            <a:r>
              <a:rPr lang="zh-CN" altLang="en-US" sz="1400" dirty="0" smtClean="0">
                <a:latin typeface="+mj-ea"/>
                <a:ea typeface="+mj-ea"/>
              </a:rPr>
              <a:t>     作为世界白色家电第一品牌海尔下属的核心产品之一，海尔电脑旗下产品拥有电脑电视一体机、笔记本、超级本、游戏笔记本、游戏一体机、游戏台式机、游戏掌机、平板电脑、台式机、数码摄像机、行车记录仪以及计算机周边配件等80多个系列，近千个型号。</a:t>
            </a:r>
            <a:endParaRPr kumimoji="0" lang="zh-CN" altLang="en-US" sz="1400" kern="1200" cap="none" spc="0" normalizeH="0" baseline="0" noProof="0" dirty="0">
              <a:latin typeface="+mj-ea"/>
              <a:ea typeface="+mj-ea"/>
              <a:cs typeface="等线" panose="02010600030101010101" charset="-122"/>
            </a:endParaRPr>
          </a:p>
        </p:txBody>
      </p:sp>
      <p:pic>
        <p:nvPicPr>
          <p:cNvPr id="3" name="图片 2" descr="hr"/>
          <p:cNvPicPr>
            <a:picLocks noChangeAspect="1"/>
          </p:cNvPicPr>
          <p:nvPr/>
        </p:nvPicPr>
        <p:blipFill>
          <a:blip r:embed="rId1"/>
          <a:stretch>
            <a:fillRect/>
          </a:stretch>
        </p:blipFill>
        <p:spPr>
          <a:xfrm>
            <a:off x="1027430" y="1051560"/>
            <a:ext cx="2448560" cy="1748790"/>
          </a:xfrm>
          <a:prstGeom prst="rect">
            <a:avLst/>
          </a:prstGeom>
        </p:spPr>
      </p:pic>
      <p:sp>
        <p:nvSpPr>
          <p:cNvPr id="4" name="文本框 3"/>
          <p:cNvSpPr txBox="1"/>
          <p:nvPr/>
        </p:nvSpPr>
        <p:spPr>
          <a:xfrm>
            <a:off x="852805" y="3030220"/>
            <a:ext cx="7828280" cy="1468755"/>
          </a:xfrm>
          <a:prstGeom prst="rect">
            <a:avLst/>
          </a:prstGeom>
          <a:noFill/>
        </p:spPr>
        <p:txBody>
          <a:bodyPr wrap="none" rtlCol="0">
            <a:spAutoFit/>
          </a:bodyPr>
          <a:p>
            <a:pPr algn="l">
              <a:lnSpc>
                <a:spcPct val="160000"/>
              </a:lnSpc>
            </a:pPr>
            <a:r>
              <a:rPr lang="zh-CN" altLang="en-US" sz="1400">
                <a:latin typeface="+mj-ea"/>
                <a:ea typeface="+mj-ea"/>
              </a:rPr>
              <a:t>客服中心以青岛总部为核心，在全国各主要省会城市建立了分支机构,并拥有超过3000家产业联盟</a:t>
            </a:r>
            <a:endParaRPr lang="zh-CN" altLang="en-US" sz="1400">
              <a:latin typeface="+mj-ea"/>
              <a:ea typeface="+mj-ea"/>
            </a:endParaRPr>
          </a:p>
          <a:p>
            <a:pPr algn="l">
              <a:lnSpc>
                <a:spcPct val="160000"/>
              </a:lnSpc>
            </a:pPr>
            <a:r>
              <a:rPr lang="zh-CN" altLang="en-US" sz="1400">
                <a:latin typeface="+mj-ea"/>
                <a:ea typeface="+mj-ea"/>
              </a:rPr>
              <a:t>组成的庞大销售网络及服务网络。通过实施笛佛售后服务管理系统，对各分支机构的客户报修服务</a:t>
            </a:r>
            <a:endParaRPr lang="zh-CN" altLang="en-US" sz="1400">
              <a:latin typeface="+mj-ea"/>
              <a:ea typeface="+mj-ea"/>
            </a:endParaRPr>
          </a:p>
          <a:p>
            <a:pPr algn="l">
              <a:lnSpc>
                <a:spcPct val="160000"/>
              </a:lnSpc>
            </a:pPr>
            <a:r>
              <a:rPr lang="zh-CN" altLang="en-US" sz="1400">
                <a:latin typeface="+mj-ea"/>
                <a:ea typeface="+mj-ea"/>
              </a:rPr>
              <a:t>派单及产品和配件的调拨进行统一管理，全程跟踪各分支网点的售后维修服务情况，有效解决了对</a:t>
            </a:r>
            <a:endParaRPr lang="zh-CN" altLang="en-US" sz="1400">
              <a:latin typeface="+mj-ea"/>
              <a:ea typeface="+mj-ea"/>
            </a:endParaRPr>
          </a:p>
          <a:p>
            <a:pPr algn="l">
              <a:lnSpc>
                <a:spcPct val="160000"/>
              </a:lnSpc>
            </a:pPr>
            <a:r>
              <a:rPr lang="zh-CN" altLang="en-US" sz="1400">
                <a:latin typeface="+mj-ea"/>
                <a:ea typeface="+mj-ea"/>
              </a:rPr>
              <a:t>各分支机构服务质量监督管理和协调的问题，以便为客户提供更及时周到的服务。</a:t>
            </a:r>
            <a:endParaRPr lang="zh-CN" altLang="en-US" sz="1400">
              <a:latin typeface="+mj-ea"/>
              <a:ea typeface="+mj-ea"/>
            </a:endParaRPr>
          </a:p>
        </p:txBody>
      </p:sp>
    </p:spTree>
    <p:custDataLst>
      <p:tags r:id="rId2"/>
    </p:custDataLst>
  </p:cSld>
  <p:clrMapOvr>
    <a:masterClrMapping/>
  </p:clrMapOvr>
  <p:transition spd="slow" advTm="3000">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成功案例</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7" name="TextBox 26"/>
          <p:cNvSpPr txBox="1"/>
          <p:nvPr/>
        </p:nvSpPr>
        <p:spPr>
          <a:xfrm>
            <a:off x="385445" y="1732280"/>
            <a:ext cx="8227060" cy="1060450"/>
          </a:xfrm>
          <a:prstGeom prst="rect">
            <a:avLst/>
          </a:prstGeom>
          <a:noFill/>
        </p:spPr>
        <p:txBody>
          <a:bodyPr wrap="square" rtlCol="0">
            <a:spAutoFit/>
          </a:bodyPr>
          <a:lstStyle/>
          <a:p>
            <a:pPr>
              <a:lnSpc>
                <a:spcPct val="150000"/>
              </a:lnSpc>
            </a:pPr>
            <a:r>
              <a:rPr lang="zh-CN" altLang="en-US" sz="1400" dirty="0" smtClean="0"/>
              <a:t>     </a:t>
            </a:r>
            <a:r>
              <a:rPr lang="zh-CN" altLang="en-US" sz="1400" dirty="0" smtClean="0">
                <a:latin typeface="微软雅黑" panose="020B0503020204020204" pitchFamily="34" charset="-122"/>
                <a:ea typeface="微软雅黑" panose="020B0503020204020204" pitchFamily="34" charset="-122"/>
              </a:rPr>
              <a:t>     </a:t>
            </a:r>
            <a:r>
              <a:rPr sz="1400" smtClean="0">
                <a:latin typeface="微软雅黑" panose="020B0503020204020204" pitchFamily="34" charset="-122"/>
                <a:ea typeface="微软雅黑" panose="020B0503020204020204" pitchFamily="34" charset="-122"/>
              </a:rPr>
              <a:t>国美电器（GOME）成立于1987年1月1日，总部位于香港，是中国大陆家电零售连锁企业。2009年入选中国世界纪录协会中国最大的家电零售连锁企业。在北京、太原、天津、上海、广州、深圳、青岛、长沙、香港等城市设立了42个分公司，及1200多家直营店面。</a:t>
            </a:r>
            <a:endParaRPr kumimoji="0" lang="zh-CN" altLang="en-US" sz="1400" kern="1200" cap="none" spc="0" normalizeH="0" baseline="0" noProof="0" dirty="0">
              <a:latin typeface="微软雅黑" panose="020B0503020204020204" pitchFamily="34" charset="-122"/>
              <a:ea typeface="微软雅黑" panose="020B0503020204020204" pitchFamily="34" charset="-122"/>
              <a:cs typeface="等线" panose="02010600030101010101" charset="-122"/>
            </a:endParaRPr>
          </a:p>
        </p:txBody>
      </p:sp>
      <p:pic>
        <p:nvPicPr>
          <p:cNvPr id="4" name="图片 3" descr="logo"/>
          <p:cNvPicPr>
            <a:picLocks noChangeAspect="1"/>
          </p:cNvPicPr>
          <p:nvPr/>
        </p:nvPicPr>
        <p:blipFill>
          <a:blip r:embed="rId1"/>
          <a:stretch>
            <a:fillRect/>
          </a:stretch>
        </p:blipFill>
        <p:spPr>
          <a:xfrm>
            <a:off x="229235" y="900430"/>
            <a:ext cx="4318000" cy="795655"/>
          </a:xfrm>
          <a:prstGeom prst="rect">
            <a:avLst/>
          </a:prstGeom>
        </p:spPr>
      </p:pic>
      <p:sp>
        <p:nvSpPr>
          <p:cNvPr id="5" name="文本框 4"/>
          <p:cNvSpPr txBox="1"/>
          <p:nvPr/>
        </p:nvSpPr>
        <p:spPr>
          <a:xfrm>
            <a:off x="286385" y="2792730"/>
            <a:ext cx="8361680" cy="2157095"/>
          </a:xfrm>
          <a:prstGeom prst="rect">
            <a:avLst/>
          </a:prstGeom>
          <a:noFill/>
        </p:spPr>
        <p:txBody>
          <a:bodyPr wrap="none" rtlCol="0">
            <a:spAutoFit/>
          </a:bodyPr>
          <a:p>
            <a:pPr algn="l">
              <a:lnSpc>
                <a:spcPct val="160000"/>
              </a:lnSpc>
            </a:pPr>
            <a:r>
              <a:rPr lang="en-US" altLang="zh-CN" sz="1400" smtClean="0">
                <a:latin typeface="微软雅黑" panose="020B0503020204020204" pitchFamily="34" charset="-122"/>
                <a:ea typeface="微软雅黑" panose="020B0503020204020204" pitchFamily="34" charset="-122"/>
                <a:sym typeface="+mn-ea"/>
              </a:rPr>
              <a:t>        </a:t>
            </a:r>
            <a:r>
              <a:rPr sz="1400" smtClean="0">
                <a:latin typeface="微软雅黑" panose="020B0503020204020204" pitchFamily="34" charset="-122"/>
                <a:ea typeface="微软雅黑" panose="020B0503020204020204" pitchFamily="34" charset="-122"/>
                <a:sym typeface="+mn-ea"/>
              </a:rPr>
              <a:t>服务中心总部设在北京，下设办事处有：北京、北方、沈阳、上海、成都、广州、重庆、武汉等。</a:t>
            </a:r>
            <a:endParaRPr sz="1400" smtClean="0">
              <a:latin typeface="微软雅黑" panose="020B0503020204020204" pitchFamily="34" charset="-122"/>
              <a:ea typeface="微软雅黑" panose="020B0503020204020204" pitchFamily="34" charset="-122"/>
              <a:sym typeface="+mn-ea"/>
            </a:endParaRPr>
          </a:p>
          <a:p>
            <a:pPr algn="l">
              <a:lnSpc>
                <a:spcPct val="160000"/>
              </a:lnSpc>
            </a:pPr>
            <a:r>
              <a:rPr sz="1400" smtClean="0">
                <a:latin typeface="微软雅黑" panose="020B0503020204020204" pitchFamily="34" charset="-122"/>
                <a:ea typeface="微软雅黑" panose="020B0503020204020204" pitchFamily="34" charset="-122"/>
                <a:sym typeface="+mn-ea"/>
              </a:rPr>
              <a:t>业务范围覆盖到全国的各个省市，并建立了分布合理完善的全国性销售网络及售后服务网络，所以在服务</a:t>
            </a:r>
            <a:endParaRPr sz="1400" smtClean="0">
              <a:latin typeface="微软雅黑" panose="020B0503020204020204" pitchFamily="34" charset="-122"/>
              <a:ea typeface="微软雅黑" panose="020B0503020204020204" pitchFamily="34" charset="-122"/>
              <a:sym typeface="+mn-ea"/>
            </a:endParaRPr>
          </a:p>
          <a:p>
            <a:pPr algn="l">
              <a:lnSpc>
                <a:spcPct val="160000"/>
              </a:lnSpc>
            </a:pPr>
            <a:r>
              <a:rPr sz="1400" smtClean="0">
                <a:latin typeface="微软雅黑" panose="020B0503020204020204" pitchFamily="34" charset="-122"/>
                <a:ea typeface="微软雅黑" panose="020B0503020204020204" pitchFamily="34" charset="-122"/>
                <a:sym typeface="+mn-ea"/>
              </a:rPr>
              <a:t>管理上提出了更高的要求，比如客户管理、服务效率、服务知识库、服务人员考核、服务结算、以及客户</a:t>
            </a:r>
            <a:endParaRPr sz="1400" smtClean="0">
              <a:latin typeface="微软雅黑" panose="020B0503020204020204" pitchFamily="34" charset="-122"/>
              <a:ea typeface="微软雅黑" panose="020B0503020204020204" pitchFamily="34" charset="-122"/>
              <a:sym typeface="+mn-ea"/>
            </a:endParaRPr>
          </a:p>
          <a:p>
            <a:pPr algn="l">
              <a:lnSpc>
                <a:spcPct val="160000"/>
              </a:lnSpc>
            </a:pPr>
            <a:r>
              <a:rPr sz="1400" smtClean="0">
                <a:latin typeface="微软雅黑" panose="020B0503020204020204" pitchFamily="34" charset="-122"/>
                <a:ea typeface="微软雅黑" panose="020B0503020204020204" pitchFamily="34" charset="-122"/>
                <a:sym typeface="+mn-ea"/>
              </a:rPr>
              <a:t>跟踪维护等方面，传统手工形式管理远远不及，所以</a:t>
            </a:r>
            <a:r>
              <a:rPr lang="zh-CN" sz="1400" smtClean="0">
                <a:latin typeface="微软雅黑" panose="020B0503020204020204" pitchFamily="34" charset="-122"/>
                <a:ea typeface="微软雅黑" panose="020B0503020204020204" pitchFamily="34" charset="-122"/>
                <a:sym typeface="+mn-ea"/>
              </a:rPr>
              <a:t>国美</a:t>
            </a:r>
            <a:r>
              <a:rPr sz="1400" smtClean="0">
                <a:latin typeface="微软雅黑" panose="020B0503020204020204" pitchFamily="34" charset="-122"/>
                <a:ea typeface="微软雅黑" panose="020B0503020204020204" pitchFamily="34" charset="-122"/>
                <a:sym typeface="+mn-ea"/>
              </a:rPr>
              <a:t>还是决定用软件系统来管理。</a:t>
            </a:r>
            <a:endParaRPr sz="1400" smtClean="0">
              <a:latin typeface="微软雅黑" panose="020B0503020204020204" pitchFamily="34" charset="-122"/>
              <a:ea typeface="微软雅黑" panose="020B0503020204020204" pitchFamily="34" charset="-122"/>
              <a:sym typeface="+mn-ea"/>
            </a:endParaRPr>
          </a:p>
          <a:p>
            <a:pPr algn="l">
              <a:lnSpc>
                <a:spcPct val="160000"/>
              </a:lnSpc>
            </a:pPr>
            <a:r>
              <a:rPr sz="1400" smtClean="0">
                <a:latin typeface="微软雅黑" panose="020B0503020204020204" pitchFamily="34" charset="-122"/>
                <a:ea typeface="微软雅黑" panose="020B0503020204020204" pitchFamily="34" charset="-122"/>
                <a:sym typeface="+mn-ea"/>
              </a:rPr>
              <a:t>而在经过一番选型，最终还是选择了</a:t>
            </a:r>
            <a:r>
              <a:rPr lang="zh-CN" sz="1400" smtClean="0">
                <a:latin typeface="微软雅黑" panose="020B0503020204020204" pitchFamily="34" charset="-122"/>
                <a:ea typeface="微软雅黑" panose="020B0503020204020204" pitchFamily="34" charset="-122"/>
                <a:sym typeface="+mn-ea"/>
              </a:rPr>
              <a:t>笛佛的一葫芦</a:t>
            </a:r>
            <a:r>
              <a:rPr sz="1400" smtClean="0">
                <a:latin typeface="微软雅黑" panose="020B0503020204020204" pitchFamily="34" charset="-122"/>
                <a:ea typeface="微软雅黑" panose="020B0503020204020204" pitchFamily="34" charset="-122"/>
                <a:sym typeface="+mn-ea"/>
              </a:rPr>
              <a:t>售后服务管理系统，以实现对公司总部及全国各地维修</a:t>
            </a:r>
            <a:endParaRPr sz="1400" smtClean="0">
              <a:latin typeface="微软雅黑" panose="020B0503020204020204" pitchFamily="34" charset="-122"/>
              <a:ea typeface="微软雅黑" panose="020B0503020204020204" pitchFamily="34" charset="-122"/>
              <a:sym typeface="+mn-ea"/>
            </a:endParaRPr>
          </a:p>
          <a:p>
            <a:pPr algn="l">
              <a:lnSpc>
                <a:spcPct val="160000"/>
              </a:lnSpc>
            </a:pPr>
            <a:r>
              <a:rPr sz="1400" smtClean="0">
                <a:latin typeface="微软雅黑" panose="020B0503020204020204" pitchFamily="34" charset="-122"/>
                <a:ea typeface="微软雅黑" panose="020B0503020204020204" pitchFamily="34" charset="-122"/>
                <a:sym typeface="+mn-ea"/>
              </a:rPr>
              <a:t>服务点的统一管理。</a:t>
            </a:r>
            <a:endParaRPr sz="1400" smtClean="0">
              <a:latin typeface="微软雅黑" panose="020B0503020204020204" pitchFamily="34" charset="-122"/>
              <a:ea typeface="微软雅黑" panose="020B0503020204020204" pitchFamily="34" charset="-122"/>
              <a:sym typeface="+mn-ea"/>
            </a:endParaRPr>
          </a:p>
        </p:txBody>
      </p:sp>
    </p:spTree>
    <p:custDataLst>
      <p:tags r:id="rId2"/>
    </p:custDataLst>
  </p:cSld>
  <p:clrMapOvr>
    <a:masterClrMapping/>
  </p:clrMapOvr>
  <p:transition spd="slow" advTm="3000">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成功案例</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8677" name="TextBox 26"/>
          <p:cNvSpPr txBox="1"/>
          <p:nvPr/>
        </p:nvSpPr>
        <p:spPr>
          <a:xfrm>
            <a:off x="3773805" y="767080"/>
            <a:ext cx="5051425" cy="1706880"/>
          </a:xfrm>
          <a:prstGeom prst="rect">
            <a:avLst/>
          </a:prstGeom>
          <a:noFill/>
          <a:ln w="9525">
            <a:noFill/>
          </a:ln>
        </p:spPr>
        <p:txBody>
          <a:bodyPr wrap="square">
            <a:spAutoFit/>
          </a:bodyPr>
          <a:lstStyle/>
          <a:p>
            <a:pPr>
              <a:lnSpc>
                <a:spcPct val="150000"/>
              </a:lnSpc>
            </a:pPr>
            <a:r>
              <a:rPr lang="en-US" sz="1400" dirty="0">
                <a:latin typeface="微软雅黑" panose="020B0503020204020204" pitchFamily="34" charset="-122"/>
                <a:ea typeface="微软雅黑" panose="020B0503020204020204" pitchFamily="34" charset="-122"/>
              </a:rPr>
              <a:t>      </a:t>
            </a:r>
            <a:r>
              <a:rPr lang="en-US" sz="1400" b="1" dirty="0">
                <a:solidFill>
                  <a:srgbClr val="3C89C0"/>
                </a:solidFill>
                <a:latin typeface="微软雅黑" panose="020B0503020204020204" pitchFamily="34" charset="-122"/>
                <a:ea typeface="微软雅黑" panose="020B0503020204020204" pitchFamily="34" charset="-122"/>
              </a:rPr>
              <a:t>富士胶片（中国）投资有限公司  </a:t>
            </a:r>
            <a:r>
              <a:rPr lang="en-US" sz="1400" dirty="0">
                <a:latin typeface="微软雅黑" panose="020B0503020204020204" pitchFamily="34" charset="-122"/>
                <a:ea typeface="微软雅黑" panose="020B0503020204020204" pitchFamily="34" charset="-122"/>
              </a:rPr>
              <a:t>     </a:t>
            </a:r>
            <a:endParaRPr lang="en-US" sz="1400" dirty="0">
              <a:latin typeface="微软雅黑" panose="020B0503020204020204" pitchFamily="34" charset="-122"/>
              <a:ea typeface="微软雅黑" panose="020B0503020204020204" pitchFamily="34" charset="-122"/>
            </a:endParaRPr>
          </a:p>
          <a:p>
            <a:pPr>
              <a:lnSpc>
                <a:spcPct val="150000"/>
              </a:lnSpc>
            </a:pPr>
            <a:r>
              <a:rPr sz="1400" dirty="0">
                <a:latin typeface="微软雅黑" panose="020B0503020204020204" pitchFamily="34" charset="-122"/>
                <a:ea typeface="微软雅黑" panose="020B0503020204020204" pitchFamily="34" charset="-122"/>
              </a:rPr>
              <a:t>      富士胶片（中国）投资有限公司成立于2001年4月12日，是富士胶片株式会社为扩大中国大陆地区事业在中国上海成立的独资公司，并于2002年成为最先被上海认定的中国地区总部之一，于2013年被国家商务委认定为国家级地区总部。主营业</a:t>
            </a:r>
            <a:endParaRPr lang="zh-CN" altLang="en-US" sz="1400" dirty="0">
              <a:latin typeface="微软雅黑" panose="020B0503020204020204" pitchFamily="34" charset="-122"/>
              <a:ea typeface="微软雅黑" panose="020B0503020204020204" pitchFamily="34" charset="-122"/>
            </a:endParaRPr>
          </a:p>
        </p:txBody>
      </p:sp>
      <p:pic>
        <p:nvPicPr>
          <p:cNvPr id="2" name="图片 1" descr="fuji"/>
          <p:cNvPicPr>
            <a:picLocks noChangeAspect="1"/>
          </p:cNvPicPr>
          <p:nvPr/>
        </p:nvPicPr>
        <p:blipFill>
          <a:blip r:embed="rId1"/>
          <a:stretch>
            <a:fillRect/>
          </a:stretch>
        </p:blipFill>
        <p:spPr>
          <a:xfrm>
            <a:off x="906780" y="916940"/>
            <a:ext cx="2797175" cy="815975"/>
          </a:xfrm>
          <a:prstGeom prst="rect">
            <a:avLst/>
          </a:prstGeom>
        </p:spPr>
      </p:pic>
      <p:sp>
        <p:nvSpPr>
          <p:cNvPr id="3" name="文本框 2"/>
          <p:cNvSpPr txBox="1"/>
          <p:nvPr/>
        </p:nvSpPr>
        <p:spPr>
          <a:xfrm>
            <a:off x="989330" y="1862455"/>
            <a:ext cx="2632710" cy="583565"/>
          </a:xfrm>
          <a:prstGeom prst="rect">
            <a:avLst/>
          </a:prstGeom>
          <a:noFill/>
        </p:spPr>
        <p:txBody>
          <a:bodyPr wrap="none" rtlCol="0">
            <a:spAutoFit/>
          </a:bodyPr>
          <a:p>
            <a:pPr algn="l"/>
            <a:r>
              <a:rPr lang="zh-CN" altLang="en-US" sz="3200" b="1">
                <a:latin typeface="黑体" panose="02010609060101010101" charset="-122"/>
                <a:ea typeface="黑体" panose="02010609060101010101" charset="-122"/>
              </a:rPr>
              <a:t>富士（中国）</a:t>
            </a:r>
            <a:endParaRPr lang="zh-CN" altLang="en-US" sz="3200" b="1">
              <a:latin typeface="黑体" panose="02010609060101010101" charset="-122"/>
              <a:ea typeface="黑体" panose="02010609060101010101" charset="-122"/>
            </a:endParaRPr>
          </a:p>
        </p:txBody>
      </p:sp>
      <p:sp>
        <p:nvSpPr>
          <p:cNvPr id="5" name="文本框 4"/>
          <p:cNvSpPr txBox="1"/>
          <p:nvPr/>
        </p:nvSpPr>
        <p:spPr>
          <a:xfrm>
            <a:off x="641985" y="2330450"/>
            <a:ext cx="8183880" cy="694055"/>
          </a:xfrm>
          <a:prstGeom prst="rect">
            <a:avLst/>
          </a:prstGeom>
          <a:noFill/>
        </p:spPr>
        <p:txBody>
          <a:bodyPr wrap="none" rtlCol="0">
            <a:spAutoFit/>
          </a:bodyPr>
          <a:p>
            <a:pPr algn="l">
              <a:lnSpc>
                <a:spcPct val="140000"/>
              </a:lnSpc>
            </a:pPr>
            <a:r>
              <a:rPr sz="1400" dirty="0">
                <a:latin typeface="微软雅黑" panose="020B0503020204020204" pitchFamily="34" charset="-122"/>
                <a:ea typeface="微软雅黑" panose="020B0503020204020204" pitchFamily="34" charset="-122"/>
                <a:sym typeface="+mn-ea"/>
              </a:rPr>
              <a:t>务包括数码相机、影像、医疗、印刷、高性能材料、光学元器件等。总部位于上海，在全国各地建立了</a:t>
            </a:r>
            <a:endParaRPr sz="1400" dirty="0">
              <a:latin typeface="微软雅黑" panose="020B0503020204020204" pitchFamily="34" charset="-122"/>
              <a:ea typeface="微软雅黑" panose="020B0503020204020204" pitchFamily="34" charset="-122"/>
              <a:sym typeface="+mn-ea"/>
            </a:endParaRPr>
          </a:p>
          <a:p>
            <a:pPr algn="l">
              <a:lnSpc>
                <a:spcPct val="140000"/>
              </a:lnSpc>
            </a:pPr>
            <a:r>
              <a:rPr sz="1400" dirty="0">
                <a:latin typeface="微软雅黑" panose="020B0503020204020204" pitchFamily="34" charset="-122"/>
                <a:ea typeface="微软雅黑" panose="020B0503020204020204" pitchFamily="34" charset="-122"/>
                <a:sym typeface="+mn-ea"/>
              </a:rPr>
              <a:t>50多个销售及售后服务网络。</a:t>
            </a:r>
            <a:endParaRPr lang="zh-CN" altLang="en-US" sz="1400"/>
          </a:p>
        </p:txBody>
      </p:sp>
      <p:sp>
        <p:nvSpPr>
          <p:cNvPr id="8" name="文本框 7"/>
          <p:cNvSpPr txBox="1"/>
          <p:nvPr/>
        </p:nvSpPr>
        <p:spPr>
          <a:xfrm>
            <a:off x="675005" y="2929255"/>
            <a:ext cx="8336280" cy="2030095"/>
          </a:xfrm>
          <a:prstGeom prst="rect">
            <a:avLst/>
          </a:prstGeom>
          <a:noFill/>
        </p:spPr>
        <p:txBody>
          <a:bodyPr wrap="none" rtlCol="0">
            <a:spAutoFit/>
          </a:bodyPr>
          <a:p>
            <a:pPr algn="l">
              <a:lnSpc>
                <a:spcPct val="150000"/>
              </a:lnSpc>
            </a:pPr>
            <a:r>
              <a:rPr lang="en-US" altLang="zh-CN" sz="1400">
                <a:latin typeface="+mn-ea"/>
                <a:ea typeface="+mn-ea"/>
              </a:rPr>
              <a:t>       </a:t>
            </a:r>
            <a:r>
              <a:rPr lang="zh-CN" altLang="en-US" sz="1400">
                <a:latin typeface="+mn-ea"/>
                <a:ea typeface="+mn-ea"/>
              </a:rPr>
              <a:t>借助于笛佛售后服务管理系统，通过部署总部和分支版，实现了分布式的客户服务台管理方式，</a:t>
            </a:r>
            <a:endParaRPr lang="zh-CN" altLang="en-US" sz="1400">
              <a:latin typeface="+mn-ea"/>
              <a:ea typeface="+mn-ea"/>
            </a:endParaRPr>
          </a:p>
          <a:p>
            <a:pPr algn="l">
              <a:lnSpc>
                <a:spcPct val="150000"/>
              </a:lnSpc>
            </a:pPr>
            <a:r>
              <a:rPr lang="zh-CN" altLang="en-US" sz="1400">
                <a:latin typeface="+mn-ea"/>
                <a:ea typeface="+mn-ea"/>
              </a:rPr>
              <a:t>客户（网上/电话/传真等）多种途径进行报障，服务台人员接到报障后进行服务单登记和调度派工处理，</a:t>
            </a:r>
            <a:endParaRPr lang="zh-CN" altLang="en-US" sz="1400">
              <a:latin typeface="+mn-ea"/>
              <a:ea typeface="+mn-ea"/>
            </a:endParaRPr>
          </a:p>
          <a:p>
            <a:pPr algn="l">
              <a:lnSpc>
                <a:spcPct val="150000"/>
              </a:lnSpc>
            </a:pPr>
            <a:r>
              <a:rPr lang="zh-CN" altLang="en-US" sz="1400">
                <a:latin typeface="+mn-ea"/>
                <a:ea typeface="+mn-ea"/>
              </a:rPr>
              <a:t>工程师本地或远程接单或处理工单，服务结束后服务台进行客户回访，根据回访结果决定工单结束或者</a:t>
            </a:r>
            <a:endParaRPr lang="zh-CN" altLang="en-US" sz="1400">
              <a:latin typeface="+mn-ea"/>
              <a:ea typeface="+mn-ea"/>
            </a:endParaRPr>
          </a:p>
          <a:p>
            <a:pPr algn="l">
              <a:lnSpc>
                <a:spcPct val="150000"/>
              </a:lnSpc>
            </a:pPr>
            <a:r>
              <a:rPr lang="zh-CN" altLang="en-US" sz="1400">
                <a:latin typeface="+mn-ea"/>
                <a:ea typeface="+mn-ea"/>
              </a:rPr>
              <a:t>重新派单处理，而且总部与网点可实现交互派单，整个服务过程流程化管理，对所有工单的状态和分布</a:t>
            </a:r>
            <a:endParaRPr lang="zh-CN" altLang="en-US" sz="1400">
              <a:latin typeface="+mn-ea"/>
              <a:ea typeface="+mn-ea"/>
            </a:endParaRPr>
          </a:p>
          <a:p>
            <a:pPr algn="l">
              <a:lnSpc>
                <a:spcPct val="150000"/>
              </a:lnSpc>
            </a:pPr>
            <a:r>
              <a:rPr lang="zh-CN" altLang="en-US" sz="1400">
                <a:latin typeface="+mn-ea"/>
                <a:ea typeface="+mn-ea"/>
              </a:rPr>
              <a:t>情况实现看板式统计，并可对技术人员进行工分考核，极大的方便了管理中心对服务质量的监控和对</a:t>
            </a:r>
            <a:endParaRPr lang="zh-CN" altLang="en-US" sz="1400">
              <a:latin typeface="+mn-ea"/>
              <a:ea typeface="+mn-ea"/>
            </a:endParaRPr>
          </a:p>
          <a:p>
            <a:pPr algn="l">
              <a:lnSpc>
                <a:spcPct val="150000"/>
              </a:lnSpc>
            </a:pPr>
            <a:r>
              <a:rPr lang="zh-CN" altLang="en-US" sz="1400">
                <a:latin typeface="+mn-ea"/>
                <a:ea typeface="+mn-ea"/>
              </a:rPr>
              <a:t>技术人员的考核管理，为富士（中国）售后服务规范的有效执行和流程的完善提供了稳定的保障.</a:t>
            </a:r>
            <a:endParaRPr lang="zh-CN" altLang="en-US" sz="1400">
              <a:latin typeface="+mn-ea"/>
              <a:ea typeface="+mn-ea"/>
            </a:endParaRPr>
          </a:p>
        </p:txBody>
      </p:sp>
    </p:spTree>
    <p:custDataLst>
      <p:tags r:id="rId2"/>
    </p:custDataLst>
  </p:cSld>
  <p:clrMapOvr>
    <a:masterClrMapping/>
  </p:clrMapOvr>
  <p:transition spd="slow" advTm="3000">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成功案例</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7" name="TextBox 26"/>
          <p:cNvSpPr txBox="1"/>
          <p:nvPr/>
        </p:nvSpPr>
        <p:spPr>
          <a:xfrm>
            <a:off x="455930" y="1000125"/>
            <a:ext cx="8259445" cy="2047875"/>
          </a:xfrm>
          <a:prstGeom prst="rect">
            <a:avLst/>
          </a:prstGeom>
          <a:noFill/>
        </p:spPr>
        <p:txBody>
          <a:bodyPr wrap="square" rtlCol="0">
            <a:spAutoFit/>
          </a:bodyPr>
          <a:lstStyle/>
          <a:p>
            <a:pPr marR="0" defTabSz="914400">
              <a:lnSpc>
                <a:spcPct val="130000"/>
              </a:lnSpc>
              <a:buClrTx/>
              <a:buSzTx/>
              <a:buFontTx/>
              <a:buNone/>
              <a:defRPr/>
            </a:pPr>
            <a:r>
              <a:rPr kumimoji="0" lang="zh-CN" altLang="en-US" sz="1400" kern="1200" cap="none" spc="0" normalizeH="0" baseline="0" noProof="0" dirty="0" smtClean="0">
                <a:latin typeface="+mn-ea"/>
                <a:ea typeface="+mn-ea"/>
                <a:cs typeface="等线" panose="02010600030101010101" charset="-122"/>
              </a:rPr>
              <a:t>         </a:t>
            </a:r>
            <a:r>
              <a:rPr kumimoji="0" sz="1400" kern="1200" cap="none" spc="0" normalizeH="0" baseline="0" noProof="0" dirty="0" smtClean="0">
                <a:latin typeface="+mn-ea"/>
                <a:ea typeface="+mn-ea"/>
                <a:cs typeface="等线" panose="02010600030101010101" charset="-122"/>
              </a:rPr>
              <a:t>是长城信息产业股份有限公司（股票代码：000748）的全资子公司，注册资本1.5亿元人民币。现有员工700人，主要从事金融和商用电子设备的研发、生产、销售和服务，是国内领先的金融行业信息技术应用整体解决方案提供商，其中终端、打印机和自助终端的研发、生产和销售均处在国内同行业前列。</a:t>
            </a:r>
            <a:endParaRPr kumimoji="0" sz="1400" kern="1200" cap="none" spc="0" normalizeH="0" baseline="0" noProof="0" dirty="0" smtClean="0">
              <a:latin typeface="+mn-ea"/>
              <a:ea typeface="+mn-ea"/>
              <a:cs typeface="等线" panose="02010600030101010101" charset="-122"/>
            </a:endParaRPr>
          </a:p>
          <a:p>
            <a:pPr marR="0" defTabSz="914400">
              <a:lnSpc>
                <a:spcPct val="130000"/>
              </a:lnSpc>
              <a:buClrTx/>
              <a:buSzTx/>
              <a:buFontTx/>
              <a:buNone/>
              <a:defRPr/>
            </a:pPr>
            <a:r>
              <a:rPr kumimoji="0" sz="1400" kern="1200" cap="none" spc="0" normalizeH="0" baseline="0" noProof="0" dirty="0" smtClean="0">
                <a:latin typeface="+mn-ea"/>
                <a:ea typeface="+mn-ea"/>
                <a:cs typeface="等线" panose="02010600030101010101" charset="-122"/>
              </a:rPr>
              <a:t>       公司坚持以市场为导向，以客户为中心，在全国建立了80多个办事处及服务网点，技术水平和市场占有率均处于国内领先地位，自主品牌产品广泛应用于我国金 融、邮政、保险、铁路、税务、通信、电力、医疗、证券、政府和企业等行业，并行销西欧、中东、东南亚、印度等世界主要金融市场。</a:t>
            </a:r>
            <a:endParaRPr kumimoji="0" sz="1400" kern="1200" cap="none" spc="0" normalizeH="0" baseline="0" noProof="0" dirty="0" smtClean="0">
              <a:latin typeface="+mn-ea"/>
              <a:ea typeface="+mn-ea"/>
              <a:cs typeface="等线" panose="02010600030101010101" charset="-122"/>
            </a:endParaRPr>
          </a:p>
        </p:txBody>
      </p:sp>
      <p:pic>
        <p:nvPicPr>
          <p:cNvPr id="2" name="图片 1" descr="logo (1)"/>
          <p:cNvPicPr>
            <a:picLocks noChangeAspect="1"/>
          </p:cNvPicPr>
          <p:nvPr/>
        </p:nvPicPr>
        <p:blipFill>
          <a:blip r:embed="rId1"/>
          <a:stretch>
            <a:fillRect/>
          </a:stretch>
        </p:blipFill>
        <p:spPr>
          <a:xfrm>
            <a:off x="593090" y="771525"/>
            <a:ext cx="4457065" cy="228600"/>
          </a:xfrm>
          <a:prstGeom prst="rect">
            <a:avLst/>
          </a:prstGeom>
        </p:spPr>
      </p:pic>
      <p:sp>
        <p:nvSpPr>
          <p:cNvPr id="3" name="文本框 2"/>
          <p:cNvSpPr txBox="1"/>
          <p:nvPr/>
        </p:nvSpPr>
        <p:spPr>
          <a:xfrm>
            <a:off x="455930" y="3048000"/>
            <a:ext cx="33438465" cy="1812925"/>
          </a:xfrm>
          <a:prstGeom prst="rect">
            <a:avLst/>
          </a:prstGeom>
          <a:noFill/>
        </p:spPr>
        <p:txBody>
          <a:bodyPr wrap="square" rtlCol="0">
            <a:spAutoFit/>
          </a:bodyPr>
          <a:p>
            <a:pPr algn="l">
              <a:lnSpc>
                <a:spcPct val="160000"/>
              </a:lnSpc>
            </a:pPr>
            <a:r>
              <a:rPr lang="en-US" altLang="zh-CN" sz="1400">
                <a:latin typeface="+mj-ea"/>
                <a:ea typeface="+mj-ea"/>
              </a:rPr>
              <a:t>       </a:t>
            </a:r>
            <a:r>
              <a:rPr lang="zh-CN" altLang="en-US" sz="1400">
                <a:latin typeface="+mj-ea"/>
                <a:ea typeface="+mj-ea"/>
              </a:rPr>
              <a:t>通过笛佛的一葫芦管理系统，实现对公司总部及全国各地维修服务点的统一管理，从客户报修、到接</a:t>
            </a:r>
            <a:endParaRPr lang="zh-CN" altLang="en-US" sz="1400">
              <a:latin typeface="+mj-ea"/>
              <a:ea typeface="+mj-ea"/>
            </a:endParaRPr>
          </a:p>
          <a:p>
            <a:pPr algn="l">
              <a:lnSpc>
                <a:spcPct val="160000"/>
              </a:lnSpc>
            </a:pPr>
            <a:r>
              <a:rPr lang="zh-CN" altLang="en-US" sz="1400">
                <a:latin typeface="+mj-ea"/>
                <a:ea typeface="+mj-ea"/>
              </a:rPr>
              <a:t>修登记、到派单调度、到现场处理、到服务完工结束、以及后期客户跟踪回访，整个流程在统一平台运转，</a:t>
            </a:r>
            <a:endParaRPr lang="zh-CN" altLang="en-US" sz="1400">
              <a:latin typeface="+mj-ea"/>
              <a:ea typeface="+mj-ea"/>
            </a:endParaRPr>
          </a:p>
          <a:p>
            <a:pPr algn="l">
              <a:lnSpc>
                <a:spcPct val="160000"/>
              </a:lnSpc>
            </a:pPr>
            <a:r>
              <a:rPr lang="zh-CN" altLang="en-US" sz="1400">
                <a:latin typeface="+mj-ea"/>
                <a:ea typeface="+mj-ea"/>
              </a:rPr>
              <a:t>服务过程全程监控，各项记录数据一目了然，实现了对各分支机构（网点）客户报修的服务派单工作和</a:t>
            </a:r>
            <a:endParaRPr lang="zh-CN" altLang="en-US" sz="1400">
              <a:latin typeface="+mj-ea"/>
              <a:ea typeface="+mj-ea"/>
            </a:endParaRPr>
          </a:p>
          <a:p>
            <a:pPr algn="l">
              <a:lnSpc>
                <a:spcPct val="160000"/>
              </a:lnSpc>
            </a:pPr>
            <a:r>
              <a:rPr lang="zh-CN" altLang="en-US" sz="1400">
                <a:latin typeface="+mj-ea"/>
                <a:ea typeface="+mj-ea"/>
              </a:rPr>
              <a:t>产品、配件的调拨进行统一管理，并全程跟踪各分支机构（网点）的售后维修服务情况，有效解决了对</a:t>
            </a:r>
            <a:endParaRPr lang="zh-CN" altLang="en-US" sz="1400">
              <a:latin typeface="+mj-ea"/>
              <a:ea typeface="+mj-ea"/>
            </a:endParaRPr>
          </a:p>
          <a:p>
            <a:pPr algn="l">
              <a:lnSpc>
                <a:spcPct val="160000"/>
              </a:lnSpc>
            </a:pPr>
            <a:r>
              <a:rPr lang="zh-CN" altLang="en-US" sz="1400">
                <a:latin typeface="+mj-ea"/>
                <a:ea typeface="+mj-ea"/>
              </a:rPr>
              <a:t>各分支机构服务质量监督管理和协调的问题。</a:t>
            </a:r>
            <a:endParaRPr lang="zh-CN" altLang="en-US" sz="1400">
              <a:latin typeface="+mj-ea"/>
              <a:ea typeface="+mj-ea"/>
            </a:endParaRPr>
          </a:p>
        </p:txBody>
      </p:sp>
    </p:spTree>
    <p:custDataLst>
      <p:tags r:id="rId2"/>
    </p:custDataLst>
  </p:cSld>
  <p:clrMapOvr>
    <a:masterClrMapping/>
  </p:clrMapOvr>
  <p:transition spd="slow" advTm="3000">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成功案例</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27" name="TextBox 26"/>
          <p:cNvSpPr txBox="1"/>
          <p:nvPr/>
        </p:nvSpPr>
        <p:spPr>
          <a:xfrm>
            <a:off x="455930" y="1591945"/>
            <a:ext cx="8259445" cy="1209675"/>
          </a:xfrm>
          <a:prstGeom prst="rect">
            <a:avLst/>
          </a:prstGeom>
          <a:noFill/>
        </p:spPr>
        <p:txBody>
          <a:bodyPr wrap="square" rtlCol="0">
            <a:spAutoFit/>
          </a:bodyPr>
          <a:lstStyle/>
          <a:p>
            <a:pPr marR="0" defTabSz="914400">
              <a:lnSpc>
                <a:spcPct val="130000"/>
              </a:lnSpc>
              <a:buClrTx/>
              <a:buSzTx/>
              <a:buFontTx/>
              <a:buNone/>
              <a:defRPr/>
            </a:pPr>
            <a:r>
              <a:rPr kumimoji="0" sz="1400" kern="1200" cap="none" spc="0" normalizeH="0" baseline="0" noProof="0" dirty="0" smtClean="0">
                <a:latin typeface="+mn-ea"/>
                <a:ea typeface="+mn-ea"/>
                <a:cs typeface="等线" panose="02010600030101010101" charset="-122"/>
              </a:rPr>
              <a:t>北斗星智能电器有限公司（以下简称“北斗星”）是万丰集团旗下智能厨电领域的高科技公司，公司坐落在浙江新昌省级高新技术园区，注册资本2亿元，是集成厨电行业单体投资规模最大的企业。</a:t>
            </a:r>
            <a:endParaRPr kumimoji="0" sz="1400" kern="1200" cap="none" spc="0" normalizeH="0" baseline="0" noProof="0" dirty="0" smtClean="0">
              <a:latin typeface="+mn-ea"/>
              <a:ea typeface="+mn-ea"/>
              <a:cs typeface="等线" panose="02010600030101010101" charset="-122"/>
            </a:endParaRPr>
          </a:p>
          <a:p>
            <a:pPr marR="0" defTabSz="914400">
              <a:lnSpc>
                <a:spcPct val="130000"/>
              </a:lnSpc>
              <a:buClrTx/>
              <a:buSzTx/>
              <a:buFontTx/>
              <a:buNone/>
              <a:defRPr/>
            </a:pPr>
            <a:r>
              <a:rPr kumimoji="0" sz="1400" kern="1200" cap="none" spc="0" normalizeH="0" baseline="0" noProof="0" dirty="0" smtClean="0">
                <a:latin typeface="+mn-ea"/>
                <a:ea typeface="+mn-ea"/>
                <a:cs typeface="等线" panose="02010600030101010101" charset="-122"/>
              </a:rPr>
              <a:t>    </a:t>
            </a:r>
            <a:r>
              <a:rPr kumimoji="0" lang="zh-CN" sz="1400" kern="1200" cap="none" spc="0" normalizeH="0" baseline="0" noProof="0" dirty="0" smtClean="0">
                <a:latin typeface="+mn-ea"/>
                <a:ea typeface="+mn-ea"/>
                <a:cs typeface="等线" panose="02010600030101010101" charset="-122"/>
              </a:rPr>
              <a:t>以</a:t>
            </a:r>
            <a:r>
              <a:rPr kumimoji="0" sz="1400" kern="1200" cap="none" spc="0" normalizeH="0" baseline="0" noProof="0" dirty="0" smtClean="0">
                <a:latin typeface="+mn-ea"/>
                <a:ea typeface="+mn-ea"/>
                <a:cs typeface="等线" panose="02010600030101010101" charset="-122"/>
              </a:rPr>
              <a:t>集成灶+洗碗机，超强拳头产品组合；</a:t>
            </a:r>
            <a:r>
              <a:rPr kumimoji="0" lang="zh-CN" sz="1400" kern="1200" cap="none" spc="0" normalizeH="0" baseline="0" noProof="0" dirty="0" smtClean="0">
                <a:latin typeface="+mn-ea"/>
                <a:ea typeface="+mn-ea"/>
                <a:cs typeface="等线" panose="02010600030101010101" charset="-122"/>
              </a:rPr>
              <a:t>以及</a:t>
            </a:r>
            <a:r>
              <a:rPr kumimoji="0" sz="1400" kern="1200" cap="none" spc="0" normalizeH="0" baseline="0" noProof="0" dirty="0" smtClean="0">
                <a:latin typeface="+mn-ea"/>
                <a:ea typeface="+mn-ea"/>
                <a:cs typeface="等线" panose="02010600030101010101" charset="-122"/>
              </a:rPr>
              <a:t>烤箱、蒸箱、集成水槽、纯水机七大配套创新厨电，满足消费者一站式需求。</a:t>
            </a:r>
            <a:endParaRPr kumimoji="0" sz="1400" kern="1200" cap="none" spc="0" normalizeH="0" baseline="0" noProof="0" dirty="0" smtClean="0">
              <a:latin typeface="+mn-ea"/>
              <a:ea typeface="+mn-ea"/>
              <a:cs typeface="等线" panose="02010600030101010101" charset="-122"/>
            </a:endParaRPr>
          </a:p>
        </p:txBody>
      </p:sp>
      <p:sp>
        <p:nvSpPr>
          <p:cNvPr id="3" name="文本框 2"/>
          <p:cNvSpPr txBox="1"/>
          <p:nvPr/>
        </p:nvSpPr>
        <p:spPr>
          <a:xfrm>
            <a:off x="374650" y="2632075"/>
            <a:ext cx="33438465" cy="2157095"/>
          </a:xfrm>
          <a:prstGeom prst="rect">
            <a:avLst/>
          </a:prstGeom>
          <a:noFill/>
        </p:spPr>
        <p:txBody>
          <a:bodyPr wrap="square" rtlCol="0">
            <a:spAutoFit/>
          </a:bodyPr>
          <a:p>
            <a:pPr algn="l">
              <a:lnSpc>
                <a:spcPct val="160000"/>
              </a:lnSpc>
            </a:pPr>
            <a:r>
              <a:rPr lang="en-US" altLang="zh-CN" sz="1400">
                <a:latin typeface="+mj-ea"/>
                <a:ea typeface="+mj-ea"/>
              </a:rPr>
              <a:t>       </a:t>
            </a:r>
            <a:r>
              <a:rPr lang="zh-CN" altLang="en-US" sz="1400">
                <a:latin typeface="+mj-ea"/>
                <a:ea typeface="+mj-ea"/>
              </a:rPr>
              <a:t>通过一葫芦售后服务系统</a:t>
            </a:r>
            <a:r>
              <a:rPr lang="en-US" altLang="zh-CN" sz="1400">
                <a:latin typeface="+mj-ea"/>
                <a:ea typeface="+mj-ea"/>
              </a:rPr>
              <a:t>+</a:t>
            </a:r>
            <a:r>
              <a:rPr lang="zh-CN" altLang="en-US" sz="1400">
                <a:latin typeface="+mj-ea"/>
                <a:ea typeface="+mj-ea"/>
              </a:rPr>
              <a:t>乐报修用户报修平台，实现对公司总部及全国各地加盟商网点统一管理：</a:t>
            </a:r>
            <a:endParaRPr lang="zh-CN" altLang="en-US" sz="1400">
              <a:latin typeface="+mj-ea"/>
              <a:ea typeface="+mj-ea"/>
            </a:endParaRPr>
          </a:p>
          <a:p>
            <a:pPr algn="l">
              <a:lnSpc>
                <a:spcPct val="160000"/>
              </a:lnSpc>
            </a:pPr>
            <a:r>
              <a:rPr lang="en-US" altLang="zh-CN" sz="1400">
                <a:latin typeface="+mj-ea"/>
                <a:ea typeface="+mj-ea"/>
              </a:rPr>
              <a:t>1</a:t>
            </a:r>
            <a:r>
              <a:rPr lang="zh-CN" altLang="en-US" sz="1400">
                <a:latin typeface="+mj-ea"/>
                <a:ea typeface="+mj-ea"/>
              </a:rPr>
              <a:t>、分销功能：网点订货、出库发货、产品返厂、账款往来等</a:t>
            </a:r>
            <a:endParaRPr lang="zh-CN" altLang="en-US" sz="1400">
              <a:latin typeface="+mj-ea"/>
              <a:ea typeface="+mj-ea"/>
            </a:endParaRPr>
          </a:p>
          <a:p>
            <a:pPr algn="l">
              <a:lnSpc>
                <a:spcPct val="160000"/>
              </a:lnSpc>
            </a:pPr>
            <a:r>
              <a:rPr lang="en-US" altLang="zh-CN" sz="1400">
                <a:latin typeface="+mj-ea"/>
                <a:ea typeface="+mj-ea"/>
              </a:rPr>
              <a:t>2</a:t>
            </a:r>
            <a:r>
              <a:rPr lang="zh-CN" altLang="en-US" sz="1400">
                <a:latin typeface="+mj-ea"/>
                <a:ea typeface="+mj-ea"/>
              </a:rPr>
              <a:t>、客户管理：客户档案，客户机器，客户销售订单、销售出库，安装、报修，评价</a:t>
            </a:r>
            <a:endParaRPr lang="zh-CN" altLang="en-US" sz="1400">
              <a:latin typeface="+mj-ea"/>
              <a:ea typeface="+mj-ea"/>
            </a:endParaRPr>
          </a:p>
          <a:p>
            <a:pPr algn="l">
              <a:lnSpc>
                <a:spcPct val="160000"/>
              </a:lnSpc>
            </a:pPr>
            <a:r>
              <a:rPr lang="en-US" altLang="zh-CN" sz="1400">
                <a:latin typeface="+mj-ea"/>
                <a:ea typeface="+mj-ea"/>
              </a:rPr>
              <a:t>3</a:t>
            </a:r>
            <a:r>
              <a:rPr lang="zh-CN" altLang="en-US" sz="1400">
                <a:latin typeface="+mj-ea"/>
                <a:ea typeface="+mj-ea"/>
              </a:rPr>
              <a:t>、售后一体化：报修工单处理，派单调度、到现场处理、到服务完工结束、客户跟踪回访；</a:t>
            </a:r>
            <a:endParaRPr lang="zh-CN" altLang="en-US" sz="1400">
              <a:latin typeface="+mj-ea"/>
              <a:ea typeface="+mj-ea"/>
            </a:endParaRPr>
          </a:p>
          <a:p>
            <a:pPr algn="l">
              <a:lnSpc>
                <a:spcPct val="160000"/>
              </a:lnSpc>
            </a:pPr>
            <a:r>
              <a:rPr lang="zh-CN" altLang="en-US" sz="1400">
                <a:latin typeface="+mj-ea"/>
                <a:ea typeface="+mj-ea"/>
              </a:rPr>
              <a:t>整个流程在统一平台运转，服务过程全程监控，各项记录数据一目了然，有效解决了对各网点的货品、账款、</a:t>
            </a:r>
            <a:endParaRPr lang="zh-CN" altLang="en-US" sz="1400">
              <a:latin typeface="+mj-ea"/>
              <a:ea typeface="+mj-ea"/>
            </a:endParaRPr>
          </a:p>
          <a:p>
            <a:pPr algn="l">
              <a:lnSpc>
                <a:spcPct val="160000"/>
              </a:lnSpc>
            </a:pPr>
            <a:r>
              <a:rPr lang="zh-CN" altLang="en-US" sz="1400">
                <a:latin typeface="+mj-ea"/>
                <a:ea typeface="+mj-ea"/>
              </a:rPr>
              <a:t>客户服务等监督管理和协调的问题。</a:t>
            </a:r>
            <a:endParaRPr lang="zh-CN" altLang="en-US" sz="1400">
              <a:latin typeface="+mj-ea"/>
              <a:ea typeface="+mj-ea"/>
            </a:endParaRPr>
          </a:p>
        </p:txBody>
      </p:sp>
      <p:pic>
        <p:nvPicPr>
          <p:cNvPr id="4" name="图片 3"/>
          <p:cNvPicPr>
            <a:picLocks noChangeAspect="1"/>
          </p:cNvPicPr>
          <p:nvPr/>
        </p:nvPicPr>
        <p:blipFill>
          <a:blip r:embed="rId1"/>
          <a:stretch>
            <a:fillRect/>
          </a:stretch>
        </p:blipFill>
        <p:spPr>
          <a:xfrm>
            <a:off x="549910" y="874395"/>
            <a:ext cx="2818765" cy="619125"/>
          </a:xfrm>
          <a:prstGeom prst="rect">
            <a:avLst/>
          </a:prstGeom>
        </p:spPr>
      </p:pic>
    </p:spTree>
    <p:custDataLst>
      <p:tags r:id="rId2"/>
    </p:custDataLst>
  </p:cSld>
  <p:clrMapOvr>
    <a:masterClrMapping/>
  </p:clrMapOvr>
  <p:transition spd="slow" advTm="3000">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4227513"/>
            <a:ext cx="9144000" cy="9159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4" name="矩形 3"/>
          <p:cNvSpPr/>
          <p:nvPr/>
        </p:nvSpPr>
        <p:spPr>
          <a:xfrm>
            <a:off x="0" y="0"/>
            <a:ext cx="4106863" cy="5143500"/>
          </a:xfrm>
          <a:custGeom>
            <a:avLst/>
            <a:gdLst/>
            <a:ahLst/>
            <a:cxnLst/>
            <a:rect l="l" t="t" r="r" b="b"/>
            <a:pathLst>
              <a:path w="4106964" h="4299942">
                <a:moveTo>
                  <a:pt x="0" y="0"/>
                </a:moveTo>
                <a:lnTo>
                  <a:pt x="3398556" y="0"/>
                </a:lnTo>
                <a:lnTo>
                  <a:pt x="4106964" y="1472607"/>
                </a:lnTo>
                <a:lnTo>
                  <a:pt x="2724810" y="4299942"/>
                </a:lnTo>
                <a:lnTo>
                  <a:pt x="0" y="4299942"/>
                </a:lnTo>
                <a:close/>
              </a:path>
            </a:pathLst>
          </a:cu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矩形 3"/>
          <p:cNvSpPr/>
          <p:nvPr/>
        </p:nvSpPr>
        <p:spPr>
          <a:xfrm>
            <a:off x="0" y="0"/>
            <a:ext cx="3544888" cy="5143500"/>
          </a:xfrm>
          <a:custGeom>
            <a:avLst/>
            <a:gdLst/>
            <a:ahLst/>
            <a:cxnLst/>
            <a:rect l="l" t="t" r="r" b="b"/>
            <a:pathLst>
              <a:path w="3545130" h="4299942">
                <a:moveTo>
                  <a:pt x="0" y="0"/>
                </a:moveTo>
                <a:lnTo>
                  <a:pt x="2836722" y="0"/>
                </a:lnTo>
                <a:lnTo>
                  <a:pt x="3545130" y="1472607"/>
                </a:lnTo>
                <a:lnTo>
                  <a:pt x="2162976" y="4299942"/>
                </a:lnTo>
                <a:lnTo>
                  <a:pt x="0" y="4299942"/>
                </a:lnTo>
                <a:close/>
              </a:path>
            </a:pathLst>
          </a:custGeom>
          <a:blipFill>
            <a:blip r:embed="rId1"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cxnSp>
        <p:nvCxnSpPr>
          <p:cNvPr id="57" name="直接连接符 56"/>
          <p:cNvCxnSpPr/>
          <p:nvPr/>
        </p:nvCxnSpPr>
        <p:spPr>
          <a:xfrm>
            <a:off x="4403725" y="2705100"/>
            <a:ext cx="4238625"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395913" y="2784475"/>
            <a:ext cx="2938463" cy="1228725"/>
          </a:xfrm>
          <a:prstGeom prst="rect">
            <a:avLst/>
          </a:prstGeom>
          <a:noFill/>
        </p:spPr>
        <p:txBody>
          <a:bodyPr lIns="68571" tIns="34285" rIns="68571" bIns="34285">
            <a:spAutoFit/>
          </a:bodyPr>
          <a:lstStyle/>
          <a:p>
            <a:pPr marR="0" defTabSz="914400" fontAlgn="auto">
              <a:lnSpc>
                <a:spcPct val="120000"/>
              </a:lnSpc>
              <a:spcBef>
                <a:spcPts val="0"/>
              </a:spcBef>
              <a:spcAft>
                <a:spcPts val="0"/>
              </a:spcAft>
              <a:buClrTx/>
              <a:buSzTx/>
              <a:buFontTx/>
              <a:buNone/>
              <a:defRPr/>
            </a:pPr>
            <a:r>
              <a:rPr lang="zh-CN" altLang="en-US" sz="1050" noProof="0" dirty="0">
                <a:latin typeface="Arial" panose="020B0604020202020204"/>
                <a:ea typeface="微软雅黑" panose="020B0503020204020204" pitchFamily="34" charset="-122"/>
                <a:sym typeface="+mn-ea"/>
              </a:rPr>
              <a:t>杭州笛升科技有限公司（笛佛软件旗下）</a:t>
            </a:r>
            <a:endParaRPr kumimoji="0" lang="zh-CN" altLang="en-US"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lang="zh-CN" altLang="en-US" sz="1050" noProof="0" dirty="0">
                <a:latin typeface="Arial" panose="020B0604020202020204"/>
                <a:ea typeface="微软雅黑" panose="020B0503020204020204" pitchFamily="34" charset="-122"/>
                <a:sym typeface="+mn-ea"/>
              </a:rPr>
              <a:t>地址：浙江杭州西湖区西湖科技园西园路</a:t>
            </a:r>
            <a:r>
              <a:rPr lang="en-US" altLang="zh-CN" sz="1050" noProof="0" dirty="0">
                <a:latin typeface="Arial" panose="020B0604020202020204"/>
                <a:ea typeface="微软雅黑" panose="020B0503020204020204" pitchFamily="34" charset="-122"/>
                <a:sym typeface="+mn-ea"/>
              </a:rPr>
              <a:t>10</a:t>
            </a:r>
            <a:r>
              <a:rPr lang="zh-CN" altLang="en-US" sz="1050" noProof="0" dirty="0">
                <a:latin typeface="Arial" panose="020B0604020202020204"/>
                <a:ea typeface="微软雅黑" panose="020B0503020204020204" pitchFamily="34" charset="-122"/>
                <a:sym typeface="+mn-ea"/>
              </a:rPr>
              <a:t>号尚坤生态创意园</a:t>
            </a:r>
            <a:r>
              <a:rPr lang="en-US" altLang="zh-CN" sz="1050" noProof="0" dirty="0">
                <a:latin typeface="Arial" panose="020B0604020202020204"/>
                <a:ea typeface="微软雅黑" panose="020B0503020204020204" pitchFamily="34" charset="-122"/>
                <a:sym typeface="+mn-ea"/>
              </a:rPr>
              <a:t>A211</a:t>
            </a:r>
            <a:r>
              <a:rPr lang="zh-CN" altLang="en-US" sz="1050" noProof="0" dirty="0">
                <a:latin typeface="Arial" panose="020B0604020202020204"/>
                <a:ea typeface="微软雅黑" panose="020B0503020204020204" pitchFamily="34" charset="-122"/>
                <a:sym typeface="+mn-ea"/>
              </a:rPr>
              <a:t>室</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lang="zh-CN" altLang="en-US" sz="1050" noProof="0" dirty="0">
                <a:latin typeface="Arial" panose="020B0604020202020204"/>
                <a:ea typeface="微软雅黑" panose="020B0503020204020204" pitchFamily="34" charset="-122"/>
                <a:sym typeface="+mn-ea"/>
              </a:rPr>
              <a:t>电话：</a:t>
            </a:r>
            <a:r>
              <a:rPr lang="en-US" altLang="zh-CN" sz="1050" noProof="0" dirty="0">
                <a:latin typeface="Arial" panose="020B0604020202020204"/>
                <a:ea typeface="微软雅黑" panose="020B0503020204020204" pitchFamily="34" charset="-122"/>
                <a:sym typeface="+mn-ea"/>
              </a:rPr>
              <a:t>4008-571-189</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lang="zh-CN" altLang="en-US" sz="1050" noProof="0" dirty="0">
                <a:latin typeface="Arial" panose="020B0604020202020204"/>
                <a:ea typeface="微软雅黑" panose="020B0503020204020204" pitchFamily="34" charset="-122"/>
                <a:sym typeface="+mn-ea"/>
              </a:rPr>
              <a:t>网址：</a:t>
            </a:r>
            <a:r>
              <a:rPr lang="en-US" altLang="zh-CN" sz="1050" noProof="0" dirty="0">
                <a:latin typeface="Arial" panose="020B0604020202020204"/>
                <a:ea typeface="微软雅黑" panose="020B0503020204020204" pitchFamily="34" charset="-122"/>
                <a:sym typeface="+mn-ea"/>
              </a:rPr>
              <a:t> www.yihulu.com</a:t>
            </a:r>
            <a:endParaRPr kumimoji="0" lang="en-US" altLang="zh-CN" sz="1050" kern="1200" cap="none" spc="0" normalizeH="0" baseline="0" noProof="0" dirty="0">
              <a:latin typeface="Arial" panose="020B0604020202020204"/>
              <a:ea typeface="微软雅黑" panose="020B0503020204020204" pitchFamily="34" charset="-122"/>
              <a:cs typeface="+mn-cs"/>
            </a:endParaRPr>
          </a:p>
          <a:p>
            <a:pPr marR="0" defTabSz="914400" fontAlgn="auto">
              <a:lnSpc>
                <a:spcPct val="120000"/>
              </a:lnSpc>
              <a:spcBef>
                <a:spcPts val="0"/>
              </a:spcBef>
              <a:spcAft>
                <a:spcPts val="0"/>
              </a:spcAft>
              <a:buClrTx/>
              <a:buSzTx/>
              <a:buFontTx/>
              <a:buNone/>
              <a:defRPr/>
            </a:pPr>
            <a:r>
              <a:rPr lang="zh-CN" altLang="en-US" sz="1050" noProof="0" dirty="0">
                <a:latin typeface="Arial" panose="020B0604020202020204"/>
                <a:ea typeface="微软雅黑" panose="020B0503020204020204" pitchFamily="34" charset="-122"/>
                <a:sym typeface="+mn-ea"/>
              </a:rPr>
              <a:t>邮箱：</a:t>
            </a:r>
            <a:r>
              <a:rPr lang="en-US" altLang="zh-CN" sz="1050" noProof="0" dirty="0">
                <a:latin typeface="Arial" panose="020B0604020202020204"/>
                <a:ea typeface="微软雅黑" panose="020B0503020204020204" pitchFamily="34" charset="-122"/>
                <a:sym typeface="+mn-ea"/>
              </a:rPr>
              <a:t>linfeng@differsoft.com</a:t>
            </a:r>
            <a:endParaRPr kumimoji="0" lang="en-US" altLang="zh-CN" sz="1050" kern="1200" cap="none" spc="0" normalizeH="0" baseline="0" noProof="0" dirty="0">
              <a:latin typeface="Arial" panose="020B0604020202020204"/>
              <a:ea typeface="微软雅黑" panose="020B0503020204020204" pitchFamily="34" charset="-122"/>
              <a:cs typeface="+mn-cs"/>
            </a:endParaRPr>
          </a:p>
        </p:txBody>
      </p:sp>
      <p:sp>
        <p:nvSpPr>
          <p:cNvPr id="12" name="矩形 11"/>
          <p:cNvSpPr/>
          <p:nvPr/>
        </p:nvSpPr>
        <p:spPr>
          <a:xfrm>
            <a:off x="5000628" y="1428742"/>
            <a:ext cx="2323430" cy="1322070"/>
          </a:xfrm>
          <a:prstGeom prst="rect">
            <a:avLst/>
          </a:prstGeom>
        </p:spPr>
        <p:txBody>
          <a:bodyPr wrap="square">
            <a:spAutoFit/>
          </a:bodyPr>
          <a:lstStyle/>
          <a:p>
            <a:r>
              <a:rPr lang="zh-CN" altLang="en-US" sz="4000" dirty="0" smtClean="0">
                <a:latin typeface="+mn-ea"/>
                <a:ea typeface="+mn-ea"/>
              </a:rPr>
              <a:t>期待合作</a:t>
            </a:r>
            <a:endParaRPr lang="zh-CN" altLang="en-US" sz="4000" dirty="0" smtClean="0">
              <a:latin typeface="+mn-ea"/>
              <a:ea typeface="+mn-ea"/>
            </a:endParaRPr>
          </a:p>
          <a:p>
            <a:endParaRPr lang="zh-CN" altLang="en-US" sz="4000" dirty="0">
              <a:latin typeface="+mn-ea"/>
              <a:ea typeface="+mn-ea"/>
            </a:endParaRPr>
          </a:p>
        </p:txBody>
      </p:sp>
      <p:pic>
        <p:nvPicPr>
          <p:cNvPr id="2" name="图片 1" descr="logo_web"/>
          <p:cNvPicPr>
            <a:picLocks noChangeAspect="1"/>
          </p:cNvPicPr>
          <p:nvPr/>
        </p:nvPicPr>
        <p:blipFill>
          <a:blip r:embed="rId2"/>
          <a:stretch>
            <a:fillRect/>
          </a:stretch>
        </p:blipFill>
        <p:spPr>
          <a:xfrm>
            <a:off x="5842635" y="219075"/>
            <a:ext cx="2799715" cy="285750"/>
          </a:xfrm>
          <a:prstGeom prst="rect">
            <a:avLst/>
          </a:prstGeom>
        </p:spPr>
      </p:pic>
      <p:pic>
        <p:nvPicPr>
          <p:cNvPr id="5" name="图片 4" descr="weixinyhl"/>
          <p:cNvPicPr>
            <a:picLocks noChangeAspect="1"/>
          </p:cNvPicPr>
          <p:nvPr/>
        </p:nvPicPr>
        <p:blipFill>
          <a:blip r:embed="rId3"/>
          <a:stretch>
            <a:fillRect/>
          </a:stretch>
        </p:blipFill>
        <p:spPr>
          <a:xfrm>
            <a:off x="4168140" y="2785110"/>
            <a:ext cx="1228090" cy="1228090"/>
          </a:xfrm>
          <a:prstGeom prst="rect">
            <a:avLst/>
          </a:prstGeom>
        </p:spPr>
      </p:pic>
    </p:spTree>
  </p:cSld>
  <p:clrMapOvr>
    <a:masterClrMapping/>
  </p:clrMapOvr>
  <p:transition spd="slow" advTm="300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500"/>
                                        <p:tgtEl>
                                          <p:spTgt spid="11"/>
                                        </p:tgtEl>
                                      </p:cBhvr>
                                    </p:animEffect>
                                  </p:childTnLst>
                                </p:cTn>
                              </p:par>
                              <p:par>
                                <p:cTn id="8" presetID="2" presetClass="entr" presetSubtype="8" fill="hold" nodeType="withEffect">
                                  <p:stCondLst>
                                    <p:cond delay="75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0-#ppt_w/2"/>
                                          </p:val>
                                        </p:tav>
                                        <p:tav tm="100000">
                                          <p:val>
                                            <p:strVal val="#ppt_x"/>
                                          </p:val>
                                        </p:tav>
                                      </p:tavLst>
                                    </p:anim>
                                    <p:anim calcmode="lin" valueType="num">
                                      <p:cBhvr additive="base">
                                        <p:cTn id="15" dur="1500" fill="hold"/>
                                        <p:tgtEl>
                                          <p:spTgt spid="8"/>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left)">
                                      <p:cBhvr>
                                        <p:cTn id="19" dur="500"/>
                                        <p:tgtEl>
                                          <p:spTgt spid="57"/>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randombar(horizontal)">
                                      <p:cBhvr>
                                        <p:cTn id="23" dur="1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259238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8" name="文本框 9"/>
          <p:cNvSpPr txBox="1"/>
          <p:nvPr/>
        </p:nvSpPr>
        <p:spPr>
          <a:xfrm>
            <a:off x="-17462" y="23813"/>
            <a:ext cx="4937125" cy="1108075"/>
          </a:xfrm>
          <a:prstGeom prst="rect">
            <a:avLst/>
          </a:prstGeom>
          <a:noFill/>
          <a:ln w="9525">
            <a:noFill/>
          </a:ln>
        </p:spPr>
        <p:txBody>
          <a:bodyPr>
            <a:spAutoFit/>
          </a:bodyPr>
          <a:lstStyle/>
          <a:p>
            <a:r>
              <a:rPr lang="en-US" altLang="zh-CN" sz="6600" b="1" dirty="0">
                <a:solidFill>
                  <a:srgbClr val="FFFFFF"/>
                </a:solidFill>
                <a:latin typeface="微软雅黑" panose="020B0503020204020204" pitchFamily="34" charset="-122"/>
                <a:ea typeface="微软雅黑" panose="020B0503020204020204" pitchFamily="34" charset="-122"/>
              </a:rPr>
              <a:t>CONT</a:t>
            </a:r>
            <a:r>
              <a:rPr lang="en-US" altLang="zh-CN" sz="6600" b="1" dirty="0">
                <a:solidFill>
                  <a:srgbClr val="BFBFBF"/>
                </a:solidFill>
                <a:latin typeface="微软雅黑" panose="020B0503020204020204" pitchFamily="34" charset="-122"/>
                <a:ea typeface="微软雅黑" panose="020B0503020204020204" pitchFamily="34" charset="-122"/>
              </a:rPr>
              <a:t>ENTS</a:t>
            </a:r>
            <a:endParaRPr lang="zh-CN" altLang="en-US" sz="6600" b="1" dirty="0">
              <a:solidFill>
                <a:srgbClr val="BFBFBF"/>
              </a:solidFill>
              <a:latin typeface="微软雅黑" panose="020B0503020204020204" pitchFamily="34" charset="-122"/>
              <a:ea typeface="微软雅黑" panose="020B0503020204020204" pitchFamily="34" charset="-122"/>
            </a:endParaRPr>
          </a:p>
        </p:txBody>
      </p:sp>
      <p:sp>
        <p:nvSpPr>
          <p:cNvPr id="19" name="文本框 10"/>
          <p:cNvSpPr txBox="1">
            <a:spLocks noChangeArrowheads="1"/>
          </p:cNvSpPr>
          <p:nvPr/>
        </p:nvSpPr>
        <p:spPr bwMode="auto">
          <a:xfrm>
            <a:off x="-65087" y="906463"/>
            <a:ext cx="2249488" cy="1108075"/>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目 录</a:t>
            </a:r>
            <a:endParaRPr kumimoji="0" lang="zh-CN" altLang="en-US" sz="6600" b="1" i="0" u="none" strike="noStrike" kern="1200" cap="none" spc="-30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4613275" y="1303338"/>
            <a:ext cx="3419475" cy="360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mn-lt"/>
                <a:ea typeface="+mn-ea"/>
                <a:cs typeface="+mn-cs"/>
              </a:rPr>
              <a:t>关于一葫芦售后系统</a:t>
            </a:r>
            <a:endParaRPr kumimoji="0" lang="en-US" altLang="zh-CN" sz="1600" b="1" i="0" u="none" strike="noStrike" kern="1200" cap="none" spc="0" normalizeH="0" baseline="0" noProof="0" dirty="0">
              <a:ln>
                <a:noFill/>
              </a:ln>
              <a:solidFill>
                <a:srgbClr val="FFFFFF"/>
              </a:solidFill>
              <a:effectLst/>
              <a:uLnTx/>
              <a:uFillTx/>
              <a:latin typeface="+mn-lt"/>
              <a:ea typeface="+mn-ea"/>
              <a:cs typeface="+mn-cs"/>
            </a:endParaRPr>
          </a:p>
        </p:txBody>
      </p:sp>
      <p:sp>
        <p:nvSpPr>
          <p:cNvPr id="43" name="矩形 42"/>
          <p:cNvSpPr/>
          <p:nvPr/>
        </p:nvSpPr>
        <p:spPr>
          <a:xfrm>
            <a:off x="4643438" y="2500313"/>
            <a:ext cx="3419475" cy="360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cs"/>
              </a:rPr>
              <a:t>产品介绍</a:t>
            </a:r>
            <a:endParaRPr kumimoji="0" lang="zh-CN" altLang="en-US" sz="1600" b="1" i="0" u="none" strike="noStrike" kern="1200" cap="none" spc="0" normalizeH="0" baseline="0" noProof="0" dirty="0">
              <a:ln>
                <a:noFill/>
              </a:ln>
              <a:solidFill>
                <a:prstClr val="white"/>
              </a:solidFill>
              <a:effectLst/>
              <a:uLnTx/>
              <a:uFillTx/>
              <a:latin typeface="+mn-lt"/>
              <a:ea typeface="+mn-ea"/>
              <a:cs typeface="+mn-cs"/>
            </a:endParaRPr>
          </a:p>
        </p:txBody>
      </p:sp>
      <p:sp>
        <p:nvSpPr>
          <p:cNvPr id="44" name="矩形 43"/>
          <p:cNvSpPr/>
          <p:nvPr/>
        </p:nvSpPr>
        <p:spPr>
          <a:xfrm>
            <a:off x="4643438" y="3571875"/>
            <a:ext cx="3419475" cy="360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mn-lt"/>
                <a:ea typeface="+mn-ea"/>
                <a:cs typeface="+mn-cs"/>
              </a:rPr>
              <a:t>典型客户及成功案例</a:t>
            </a:r>
            <a:endParaRPr kumimoji="0" lang="zh-CN" altLang="en-US" sz="1600" b="1" i="0" u="none" strike="noStrike" kern="1200" cap="none" spc="0" normalizeH="0" baseline="0" noProof="0" dirty="0">
              <a:ln>
                <a:noFill/>
              </a:ln>
              <a:solidFill>
                <a:prstClr val="white"/>
              </a:solidFill>
              <a:effectLst/>
              <a:uLnTx/>
              <a:uFillTx/>
              <a:latin typeface="+mn-lt"/>
              <a:ea typeface="+mn-ea"/>
              <a:cs typeface="+mn-cs"/>
            </a:endParaRPr>
          </a:p>
        </p:txBody>
      </p:sp>
      <p:grpSp>
        <p:nvGrpSpPr>
          <p:cNvPr id="2" name="组合 45"/>
          <p:cNvGrpSpPr>
            <a:grpSpLocks noChangeAspect="1"/>
          </p:cNvGrpSpPr>
          <p:nvPr/>
        </p:nvGrpSpPr>
        <p:grpSpPr>
          <a:xfrm>
            <a:off x="3643313" y="1285875"/>
            <a:ext cx="511175" cy="420688"/>
            <a:chOff x="2971064" y="1795564"/>
            <a:chExt cx="612717" cy="505382"/>
          </a:xfrm>
        </p:grpSpPr>
        <p:sp>
          <p:nvSpPr>
            <p:cNvPr id="50" name="矩形 45"/>
            <p:cNvSpPr/>
            <p:nvPr/>
          </p:nvSpPr>
          <p:spPr>
            <a:xfrm>
              <a:off x="2971064" y="1797472"/>
              <a:ext cx="612717" cy="503474"/>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lumMod val="65000"/>
                    <a:lumOff val="35000"/>
                  </a:srgbClr>
                </a:solidFill>
                <a:effectLst/>
                <a:uLnTx/>
                <a:uFillTx/>
                <a:latin typeface="+mn-lt"/>
                <a:ea typeface="+mn-ea"/>
                <a:cs typeface="+mn-cs"/>
              </a:endParaRPr>
            </a:p>
          </p:txBody>
        </p:sp>
        <p:sp>
          <p:nvSpPr>
            <p:cNvPr id="7184" name="TextBox 50"/>
            <p:cNvSpPr txBox="1"/>
            <p:nvPr/>
          </p:nvSpPr>
          <p:spPr>
            <a:xfrm>
              <a:off x="2986250" y="1795564"/>
              <a:ext cx="597531" cy="480601"/>
            </a:xfrm>
            <a:prstGeom prst="rect">
              <a:avLst/>
            </a:prstGeom>
            <a:noFill/>
            <a:ln w="9525">
              <a:noFill/>
            </a:ln>
          </p:spPr>
          <p:txBody>
            <a:bodyPr>
              <a:spAutoFit/>
            </a:bodyPr>
            <a:lstStyle/>
            <a:p>
              <a:pPr algn="ctr"/>
              <a:r>
                <a:rPr lang="en-US" altLang="zh-CN" sz="2000" dirty="0">
                  <a:solidFill>
                    <a:srgbClr val="595959"/>
                  </a:solidFill>
                  <a:latin typeface="Impact" panose="020B0806030902050204" pitchFamily="34" charset="0"/>
                  <a:ea typeface="微软雅黑" panose="020B0503020204020204" pitchFamily="34" charset="-122"/>
                </a:rPr>
                <a:t>01</a:t>
              </a:r>
              <a:endParaRPr lang="zh-CN" altLang="en-US" sz="2000" dirty="0">
                <a:solidFill>
                  <a:srgbClr val="595959"/>
                </a:solidFill>
                <a:latin typeface="Impact" panose="020B0806030902050204" pitchFamily="34" charset="0"/>
                <a:ea typeface="微软雅黑" panose="020B0503020204020204" pitchFamily="34" charset="-122"/>
              </a:endParaRPr>
            </a:p>
          </p:txBody>
        </p:sp>
      </p:grpSp>
      <p:grpSp>
        <p:nvGrpSpPr>
          <p:cNvPr id="4" name="组合 54"/>
          <p:cNvGrpSpPr>
            <a:grpSpLocks noChangeAspect="1"/>
          </p:cNvGrpSpPr>
          <p:nvPr/>
        </p:nvGrpSpPr>
        <p:grpSpPr>
          <a:xfrm>
            <a:off x="3643948" y="3532188"/>
            <a:ext cx="511175" cy="420687"/>
            <a:chOff x="2971064" y="1795564"/>
            <a:chExt cx="612717" cy="505382"/>
          </a:xfrm>
        </p:grpSpPr>
        <p:sp>
          <p:nvSpPr>
            <p:cNvPr id="56" name="矩形 45"/>
            <p:cNvSpPr/>
            <p:nvPr/>
          </p:nvSpPr>
          <p:spPr>
            <a:xfrm>
              <a:off x="2971064" y="1797471"/>
              <a:ext cx="612717" cy="503475"/>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lumMod val="65000"/>
                    <a:lumOff val="35000"/>
                  </a:srgbClr>
                </a:solidFill>
                <a:effectLst/>
                <a:uLnTx/>
                <a:uFillTx/>
                <a:latin typeface="+mn-lt"/>
                <a:ea typeface="+mn-ea"/>
                <a:cs typeface="+mn-cs"/>
              </a:endParaRPr>
            </a:p>
          </p:txBody>
        </p:sp>
        <p:sp>
          <p:nvSpPr>
            <p:cNvPr id="7180" name="TextBox 56"/>
            <p:cNvSpPr txBox="1"/>
            <p:nvPr/>
          </p:nvSpPr>
          <p:spPr>
            <a:xfrm>
              <a:off x="2986250" y="1795564"/>
              <a:ext cx="597531" cy="480601"/>
            </a:xfrm>
            <a:prstGeom prst="rect">
              <a:avLst/>
            </a:prstGeom>
            <a:noFill/>
            <a:ln w="9525">
              <a:noFill/>
            </a:ln>
          </p:spPr>
          <p:txBody>
            <a:bodyPr>
              <a:spAutoFit/>
            </a:bodyPr>
            <a:lstStyle/>
            <a:p>
              <a:pPr algn="ctr"/>
              <a:r>
                <a:rPr lang="en-US" altLang="zh-CN" sz="2000" dirty="0">
                  <a:solidFill>
                    <a:srgbClr val="595959"/>
                  </a:solidFill>
                  <a:latin typeface="Impact" panose="020B0806030902050204" pitchFamily="34" charset="0"/>
                  <a:ea typeface="微软雅黑" panose="020B0503020204020204" pitchFamily="34" charset="-122"/>
                </a:rPr>
                <a:t>03</a:t>
              </a:r>
              <a:endParaRPr lang="zh-CN" altLang="en-US" sz="2000" dirty="0">
                <a:solidFill>
                  <a:srgbClr val="595959"/>
                </a:solidFill>
                <a:latin typeface="Impact" panose="020B0806030902050204" pitchFamily="34" charset="0"/>
                <a:ea typeface="微软雅黑" panose="020B0503020204020204" pitchFamily="34" charset="-122"/>
              </a:endParaRPr>
            </a:p>
          </p:txBody>
        </p:sp>
      </p:grpSp>
      <p:grpSp>
        <p:nvGrpSpPr>
          <p:cNvPr id="5" name="组合 45"/>
          <p:cNvGrpSpPr>
            <a:grpSpLocks noChangeAspect="1"/>
          </p:cNvGrpSpPr>
          <p:nvPr/>
        </p:nvGrpSpPr>
        <p:grpSpPr>
          <a:xfrm>
            <a:off x="3631248" y="2461260"/>
            <a:ext cx="511175" cy="420688"/>
            <a:chOff x="2971064" y="1795564"/>
            <a:chExt cx="612717" cy="505382"/>
          </a:xfrm>
        </p:grpSpPr>
        <p:sp>
          <p:nvSpPr>
            <p:cNvPr id="8" name="矩形 45"/>
            <p:cNvSpPr/>
            <p:nvPr/>
          </p:nvSpPr>
          <p:spPr>
            <a:xfrm>
              <a:off x="2971064" y="1797472"/>
              <a:ext cx="612717" cy="503474"/>
            </a:xfrm>
            <a:custGeom>
              <a:avLst/>
              <a:gdLst/>
              <a:ahLst/>
              <a:cxnLst/>
              <a:rect l="l" t="t" r="r" b="b"/>
              <a:pathLst>
                <a:path w="612000" h="504000">
                  <a:moveTo>
                    <a:pt x="576000" y="235074"/>
                  </a:moveTo>
                  <a:lnTo>
                    <a:pt x="612000" y="235074"/>
                  </a:lnTo>
                  <a:lnTo>
                    <a:pt x="612000" y="504000"/>
                  </a:lnTo>
                  <a:lnTo>
                    <a:pt x="306000" y="504000"/>
                  </a:lnTo>
                  <a:lnTo>
                    <a:pt x="306000" y="468000"/>
                  </a:lnTo>
                  <a:lnTo>
                    <a:pt x="576000" y="468000"/>
                  </a:lnTo>
                  <a:close/>
                  <a:moveTo>
                    <a:pt x="0" y="0"/>
                  </a:moveTo>
                  <a:lnTo>
                    <a:pt x="306000" y="0"/>
                  </a:lnTo>
                  <a:lnTo>
                    <a:pt x="306000" y="36000"/>
                  </a:lnTo>
                  <a:lnTo>
                    <a:pt x="36000" y="36000"/>
                  </a:lnTo>
                  <a:lnTo>
                    <a:pt x="36000" y="253355"/>
                  </a:lnTo>
                  <a:lnTo>
                    <a:pt x="0" y="25335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lumMod val="65000"/>
                    <a:lumOff val="35000"/>
                  </a:srgbClr>
                </a:solidFill>
                <a:effectLst/>
                <a:uLnTx/>
                <a:uFillTx/>
                <a:latin typeface="+mn-lt"/>
                <a:ea typeface="+mn-ea"/>
                <a:cs typeface="+mn-cs"/>
              </a:endParaRPr>
            </a:p>
          </p:txBody>
        </p:sp>
        <p:sp>
          <p:nvSpPr>
            <p:cNvPr id="9" name="TextBox 50"/>
            <p:cNvSpPr txBox="1"/>
            <p:nvPr/>
          </p:nvSpPr>
          <p:spPr>
            <a:xfrm>
              <a:off x="2986250" y="1795564"/>
              <a:ext cx="597531" cy="479063"/>
            </a:xfrm>
            <a:prstGeom prst="rect">
              <a:avLst/>
            </a:prstGeom>
            <a:noFill/>
            <a:ln w="9525">
              <a:noFill/>
            </a:ln>
          </p:spPr>
          <p:txBody>
            <a:bodyPr>
              <a:spAutoFit/>
            </a:bodyPr>
            <a:lstStyle/>
            <a:p>
              <a:pPr algn="ctr"/>
              <a:r>
                <a:rPr lang="en-US" altLang="zh-CN" sz="2000" dirty="0">
                  <a:solidFill>
                    <a:srgbClr val="595959"/>
                  </a:solidFill>
                  <a:latin typeface="Impact" panose="020B0806030902050204" pitchFamily="34" charset="0"/>
                  <a:ea typeface="微软雅黑" panose="020B0503020204020204" pitchFamily="34" charset="-122"/>
                </a:rPr>
                <a:t>02</a:t>
              </a:r>
              <a:endParaRPr lang="zh-CN" altLang="en-US" sz="2000" dirty="0">
                <a:solidFill>
                  <a:srgbClr val="595959"/>
                </a:solidFill>
                <a:latin typeface="Impact" panose="020B0806030902050204" pitchFamily="34" charset="0"/>
                <a:ea typeface="微软雅黑" panose="020B0503020204020204" pitchFamily="34" charset="-122"/>
              </a:endParaRPr>
            </a:p>
          </p:txBody>
        </p:sp>
      </p:grpSp>
    </p:spTree>
  </p:cSld>
  <p:clrMapOvr>
    <a:masterClrMapping/>
  </p:clrMapOvr>
  <p:transition spd="slow" advTm="3000">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463" y="1023938"/>
            <a:ext cx="6586538" cy="140335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矩形 6"/>
          <p:cNvSpPr/>
          <p:nvPr/>
        </p:nvSpPr>
        <p:spPr>
          <a:xfrm>
            <a:off x="0" y="2932113"/>
            <a:ext cx="4284663" cy="140335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矩形 7"/>
          <p:cNvSpPr/>
          <p:nvPr/>
        </p:nvSpPr>
        <p:spPr>
          <a:xfrm>
            <a:off x="0" y="1428750"/>
            <a:ext cx="7959725" cy="226695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10" name="TextBox 9"/>
          <p:cNvSpPr txBox="1"/>
          <p:nvPr/>
        </p:nvSpPr>
        <p:spPr>
          <a:xfrm>
            <a:off x="593725" y="2859088"/>
            <a:ext cx="1044575" cy="461962"/>
          </a:xfrm>
          <a:prstGeom prst="rect">
            <a:avLst/>
          </a:prstGeom>
          <a:noFill/>
          <a:ln w="9525">
            <a:noFill/>
          </a:ln>
        </p:spPr>
        <p:txBody>
          <a:bodyPr>
            <a:spAutoFit/>
          </a:bodyPr>
          <a:lstStyle/>
          <a:p>
            <a:pPr algn="ctr"/>
            <a:r>
              <a:rPr lang="en-US" altLang="zh-CN" sz="2400" dirty="0">
                <a:solidFill>
                  <a:srgbClr val="FFFFFF"/>
                </a:solidFill>
                <a:latin typeface="Arial" panose="020B0604020202020204" pitchFamily="34" charset="0"/>
                <a:ea typeface="微软雅黑" panose="020B0503020204020204" pitchFamily="34" charset="-122"/>
              </a:rPr>
              <a:t>PART</a:t>
            </a:r>
            <a:endParaRPr lang="zh-CN" altLang="en-US" sz="2400" dirty="0">
              <a:solidFill>
                <a:srgbClr val="FFFFFF"/>
              </a:solidFill>
              <a:latin typeface="Arial" panose="020B0604020202020204" pitchFamily="34" charset="0"/>
              <a:ea typeface="微软雅黑" panose="020B0503020204020204" pitchFamily="34" charset="-122"/>
            </a:endParaRPr>
          </a:p>
        </p:txBody>
      </p:sp>
      <p:sp>
        <p:nvSpPr>
          <p:cNvPr id="11" name="TextBox 10"/>
          <p:cNvSpPr txBox="1"/>
          <p:nvPr/>
        </p:nvSpPr>
        <p:spPr>
          <a:xfrm>
            <a:off x="1374775" y="1684338"/>
            <a:ext cx="1673225" cy="1862137"/>
          </a:xfrm>
          <a:prstGeom prst="rect">
            <a:avLst/>
          </a:prstGeom>
          <a:noFill/>
          <a:ln w="9525">
            <a:noFill/>
          </a:ln>
        </p:spPr>
        <p:txBody>
          <a:bodyPr>
            <a:spAutoFit/>
          </a:bodyPr>
          <a:lstStyle/>
          <a:p>
            <a:pPr algn="ctr"/>
            <a:r>
              <a:rPr lang="en-US" altLang="zh-CN" sz="11500" dirty="0">
                <a:solidFill>
                  <a:srgbClr val="FFFFFF"/>
                </a:solidFill>
                <a:latin typeface="Impact" panose="020B0806030902050204" pitchFamily="34" charset="0"/>
                <a:ea typeface="微软雅黑" panose="020B0503020204020204" pitchFamily="34" charset="-122"/>
              </a:rPr>
              <a:t>1</a:t>
            </a:r>
            <a:endParaRPr lang="zh-CN" altLang="en-US" sz="11500" dirty="0">
              <a:solidFill>
                <a:srgbClr val="FFFFFF"/>
              </a:solidFill>
              <a:latin typeface="Impact" panose="020B0806030902050204" pitchFamily="34" charset="0"/>
              <a:ea typeface="微软雅黑" panose="020B0503020204020204" pitchFamily="34" charset="-122"/>
            </a:endParaRPr>
          </a:p>
        </p:txBody>
      </p:sp>
      <p:sp>
        <p:nvSpPr>
          <p:cNvPr id="12" name="TextBox 11"/>
          <p:cNvSpPr txBox="1"/>
          <p:nvPr/>
        </p:nvSpPr>
        <p:spPr>
          <a:xfrm>
            <a:off x="2688908" y="1987550"/>
            <a:ext cx="4297680" cy="645160"/>
          </a:xfrm>
          <a:prstGeom prst="rect">
            <a:avLst/>
          </a:prstGeom>
          <a:noFill/>
          <a:ln w="9525">
            <a:noFill/>
          </a:ln>
        </p:spPr>
        <p:txBody>
          <a:bodyPr wrap="none">
            <a:spAutoFit/>
          </a:bodyPr>
          <a:lstStyle/>
          <a:p>
            <a:pPr marL="0" lvl="1" indent="0" eaLnBrk="1" hangingPunct="1"/>
            <a:r>
              <a:rPr lang="zh-CN" altLang="en-US" sz="3600" b="1" dirty="0">
                <a:solidFill>
                  <a:srgbClr val="FFFFFF"/>
                </a:solidFill>
                <a:latin typeface="微软雅黑" panose="020B0503020204020204" pitchFamily="34" charset="-122"/>
                <a:ea typeface="微软雅黑" panose="020B0503020204020204" pitchFamily="34" charset="-122"/>
              </a:rPr>
              <a:t>关于一葫芦售后系统</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979103" y="2716213"/>
            <a:ext cx="1027112" cy="246062"/>
          </a:xfrm>
          <a:prstGeom prst="rect">
            <a:avLst/>
          </a:prstGeom>
          <a:noFill/>
          <a:ln w="9525">
            <a:noFill/>
          </a:ln>
        </p:spPr>
        <p:txBody>
          <a:bodyPr lIns="60469" tIns="30235" rIns="60469" bIns="30235">
            <a:spAutoFit/>
          </a:bodyPr>
          <a:lstStyle/>
          <a:p>
            <a:r>
              <a:rPr lang="en-US" altLang="zh-CN" sz="1200" dirty="0">
                <a:solidFill>
                  <a:srgbClr val="FFFFFF"/>
                </a:solidFill>
                <a:latin typeface="微软雅黑" panose="020B0503020204020204" pitchFamily="34" charset="-122"/>
                <a:ea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rPr>
              <a:t>公司简介</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4230053" y="2716213"/>
            <a:ext cx="985837" cy="246062"/>
          </a:xfrm>
          <a:prstGeom prst="rect">
            <a:avLst/>
          </a:prstGeom>
          <a:noFill/>
          <a:ln w="9525">
            <a:noFill/>
          </a:ln>
        </p:spPr>
        <p:txBody>
          <a:bodyPr lIns="60469" tIns="30235" rIns="60469" bIns="30235">
            <a:spAutoFit/>
          </a:bodyPr>
          <a:lstStyle/>
          <a:p>
            <a:r>
              <a:rPr lang="en-US" altLang="zh-CN" sz="1200" dirty="0">
                <a:solidFill>
                  <a:srgbClr val="FFFFFF"/>
                </a:solidFill>
                <a:latin typeface="微软雅黑" panose="020B0503020204020204" pitchFamily="34" charset="-122"/>
                <a:ea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rPr>
              <a:t>发展历程</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431155" y="2716213"/>
            <a:ext cx="984250" cy="246062"/>
          </a:xfrm>
          <a:prstGeom prst="rect">
            <a:avLst/>
          </a:prstGeom>
          <a:noFill/>
          <a:ln w="9525">
            <a:noFill/>
          </a:ln>
        </p:spPr>
        <p:txBody>
          <a:bodyPr lIns="60469" tIns="30235" rIns="60469" bIns="30235">
            <a:spAutoFit/>
          </a:bodyPr>
          <a:lstStyle/>
          <a:p>
            <a:r>
              <a:rPr lang="en-US" altLang="zh-CN" sz="1000" dirty="0">
                <a:solidFill>
                  <a:srgbClr val="FFFFFF"/>
                </a:solidFill>
                <a:latin typeface="微软雅黑" panose="020B0503020204020204" pitchFamily="34" charset="-122"/>
                <a:ea typeface="微软雅黑" panose="020B0503020204020204" pitchFamily="34" charset="-122"/>
              </a:rPr>
              <a:t>※ </a:t>
            </a:r>
            <a:r>
              <a:rPr lang="zh-CN" altLang="en-US" sz="1200" dirty="0">
                <a:solidFill>
                  <a:srgbClr val="FFFFFF"/>
                </a:solidFill>
                <a:latin typeface="微软雅黑" panose="020B0503020204020204" pitchFamily="34" charset="-122"/>
                <a:ea typeface="微软雅黑" panose="020B0503020204020204" pitchFamily="34" charset="-122"/>
              </a:rPr>
              <a:t>企业文化</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8251825" y="1357313"/>
            <a:ext cx="446088" cy="738188"/>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spd="slow" advTm="3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H_Picture_1"/>
          <p:cNvSpPr/>
          <p:nvPr>
            <p:custDataLst>
              <p:tags r:id="rId1"/>
            </p:custDataLst>
          </p:nvPr>
        </p:nvSpPr>
        <p:spPr>
          <a:xfrm>
            <a:off x="-635" y="1394460"/>
            <a:ext cx="5810885" cy="2847975"/>
          </a:xfrm>
          <a:custGeom>
            <a:avLst/>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cxnSp>
        <p:nvCxnSpPr>
          <p:cNvPr id="17" name="MH_Other_1"/>
          <p:cNvCxnSpPr/>
          <p:nvPr>
            <p:custDataLst>
              <p:tags r:id="rId3"/>
            </p:custDataLst>
          </p:nvPr>
        </p:nvCxnSpPr>
        <p:spPr>
          <a:xfrm rot="16200000" flipH="1">
            <a:off x="3571710" y="1786090"/>
            <a:ext cx="3071822" cy="207137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MH_Other_2"/>
          <p:cNvCxnSpPr/>
          <p:nvPr>
            <p:custDataLst>
              <p:tags r:id="rId4"/>
            </p:custDataLst>
          </p:nvPr>
        </p:nvCxnSpPr>
        <p:spPr>
          <a:xfrm>
            <a:off x="3552508" y="4357688"/>
            <a:ext cx="2591128" cy="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MH_Other_3"/>
          <p:cNvCxnSpPr/>
          <p:nvPr>
            <p:custDataLst>
              <p:tags r:id="rId5"/>
            </p:custDataLst>
          </p:nvPr>
        </p:nvCxnSpPr>
        <p:spPr>
          <a:xfrm rot="5400000" flipH="1" flipV="1">
            <a:off x="3233420" y="1962150"/>
            <a:ext cx="2714625" cy="207645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MH_Other_4"/>
          <p:cNvCxnSpPr/>
          <p:nvPr>
            <p:custDataLst>
              <p:tags r:id="rId6"/>
            </p:custDataLst>
          </p:nvPr>
        </p:nvCxnSpPr>
        <p:spPr>
          <a:xfrm>
            <a:off x="5629275" y="1643063"/>
            <a:ext cx="350282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MH_Other_5"/>
          <p:cNvCxnSpPr/>
          <p:nvPr>
            <p:custDataLst>
              <p:tags r:id="rId7"/>
            </p:custDataLst>
          </p:nvPr>
        </p:nvCxnSpPr>
        <p:spPr>
          <a:xfrm>
            <a:off x="0" y="1275715"/>
            <a:ext cx="4071934" cy="1015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2200" b="0" i="0" u="none" strike="noStrike" kern="1200" cap="none" spc="0" normalizeH="0" baseline="0" noProof="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公司简介</a:t>
            </a:r>
            <a:endParaRPr kumimoji="0" lang="zh-CN" altLang="en-US" sz="22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
        <p:nvSpPr>
          <p:cNvPr id="15" name="MH_Text_1"/>
          <p:cNvSpPr/>
          <p:nvPr>
            <p:custDataLst>
              <p:tags r:id="rId8"/>
            </p:custDataLst>
          </p:nvPr>
        </p:nvSpPr>
        <p:spPr>
          <a:xfrm flipH="1">
            <a:off x="3928745" y="1786255"/>
            <a:ext cx="5215255" cy="2311400"/>
          </a:xfrm>
          <a:custGeom>
            <a:avLst/>
            <a:gdLst>
              <a:gd name="connsiteX0" fmla="*/ 0 w 7143750"/>
              <a:gd name="connsiteY0" fmla="*/ 0 h 2333625"/>
              <a:gd name="connsiteX1" fmla="*/ 4810125 w 7143750"/>
              <a:gd name="connsiteY1" fmla="*/ 0 h 2333625"/>
              <a:gd name="connsiteX2" fmla="*/ 7143750 w 7143750"/>
              <a:gd name="connsiteY2" fmla="*/ 2333625 h 2333625"/>
              <a:gd name="connsiteX3" fmla="*/ 0 w 7143750"/>
              <a:gd name="connsiteY3" fmla="*/ 2333625 h 2333625"/>
            </a:gdLst>
            <a:ahLst/>
            <a:cxnLst>
              <a:cxn ang="0">
                <a:pos x="connsiteX0" y="connsiteY0"/>
              </a:cxn>
              <a:cxn ang="0">
                <a:pos x="connsiteX1" y="connsiteY1"/>
              </a:cxn>
              <a:cxn ang="0">
                <a:pos x="connsiteX2" y="connsiteY2"/>
              </a:cxn>
              <a:cxn ang="0">
                <a:pos x="connsiteX3" y="connsiteY3"/>
              </a:cxn>
            </a:cxnLst>
            <a:rect l="l" t="t" r="r" b="b"/>
            <a:pathLst>
              <a:path w="7143750" h="2333625">
                <a:moveTo>
                  <a:pt x="0" y="0"/>
                </a:moveTo>
                <a:lnTo>
                  <a:pt x="4810125" y="0"/>
                </a:lnTo>
                <a:lnTo>
                  <a:pt x="7143750" y="2333625"/>
                </a:lnTo>
                <a:lnTo>
                  <a:pt x="0" y="23336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mn-lt"/>
              <a:ea typeface="+mn-ea"/>
              <a:cs typeface="+mn-cs"/>
            </a:endParaRPr>
          </a:p>
        </p:txBody>
      </p:sp>
      <p:sp>
        <p:nvSpPr>
          <p:cNvPr id="11" name="MH_Text_1"/>
          <p:cNvSpPr/>
          <p:nvPr>
            <p:custDataLst>
              <p:tags r:id="rId9"/>
            </p:custDataLst>
          </p:nvPr>
        </p:nvSpPr>
        <p:spPr>
          <a:xfrm>
            <a:off x="4654550" y="2000250"/>
            <a:ext cx="4442460" cy="2072005"/>
          </a:xfrm>
          <a:prstGeom prst="rect">
            <a:avLst/>
          </a:prstGeom>
          <a:noFill/>
          <a:ln w="9525">
            <a:noFill/>
          </a:ln>
        </p:spPr>
        <p:txBody>
          <a:bodyPr lIns="101708" tIns="50853" rIns="101708" bIns="50853"/>
          <a:lstStyle/>
          <a:p>
            <a:pPr defTabSz="815975">
              <a:lnSpc>
                <a:spcPct val="150000"/>
              </a:lnSpc>
            </a:pPr>
            <a:r>
              <a:rPr lang="en-US" altLang="zh-CN" sz="1000" b="1" dirty="0">
                <a:solidFill>
                  <a:schemeClr val="bg1"/>
                </a:solidFill>
                <a:latin typeface="微软雅黑" panose="020B0503020204020204" pitchFamily="34" charset="-122"/>
                <a:ea typeface="微软雅黑" panose="020B0503020204020204" pitchFamily="34" charset="-122"/>
              </a:rPr>
              <a:t>                       </a:t>
            </a:r>
            <a:r>
              <a:rPr lang="en-US" altLang="zh-CN" sz="1000" b="1" dirty="0">
                <a:solidFill>
                  <a:schemeClr val="bg1"/>
                </a:solidFill>
                <a:latin typeface="+mn-ea"/>
                <a:ea typeface="+mn-ea"/>
              </a:rPr>
              <a:t> </a:t>
            </a:r>
            <a:r>
              <a:rPr lang="zh-CN" altLang="en-US" sz="1000" b="1" noProof="0" dirty="0" smtClean="0">
                <a:solidFill>
                  <a:schemeClr val="bg1"/>
                </a:solidFill>
                <a:latin typeface="+mn-ea"/>
                <a:ea typeface="+mn-ea"/>
                <a:cs typeface="等线" panose="02010600030101010101" charset="-122"/>
                <a:sym typeface="+mn-ea"/>
              </a:rPr>
              <a:t>杭州</a:t>
            </a:r>
            <a:r>
              <a:rPr lang="zh-CN" altLang="en-US" sz="1000" b="1" noProof="0" dirty="0">
                <a:solidFill>
                  <a:schemeClr val="bg1"/>
                </a:solidFill>
                <a:latin typeface="+mn-ea"/>
                <a:ea typeface="+mn-ea"/>
                <a:cs typeface="等线" panose="02010600030101010101" charset="-122"/>
                <a:sym typeface="+mn-ea"/>
              </a:rPr>
              <a:t>笛佛软件有限公司成立于</a:t>
            </a:r>
            <a:r>
              <a:rPr lang="en-US" altLang="zh-CN" sz="1000" b="1" noProof="0" dirty="0">
                <a:solidFill>
                  <a:schemeClr val="bg1"/>
                </a:solidFill>
                <a:latin typeface="+mn-ea"/>
                <a:ea typeface="+mn-ea"/>
                <a:cs typeface="等线" panose="02010600030101010101" charset="-122"/>
                <a:sym typeface="+mn-ea"/>
              </a:rPr>
              <a:t>2005</a:t>
            </a:r>
            <a:r>
              <a:rPr lang="zh-CN" altLang="en-US" sz="1000" b="1" noProof="0" dirty="0">
                <a:solidFill>
                  <a:schemeClr val="bg1"/>
                </a:solidFill>
                <a:latin typeface="+mn-ea"/>
                <a:ea typeface="+mn-ea"/>
                <a:cs typeface="等线" panose="02010600030101010101" charset="-122"/>
                <a:sym typeface="+mn-ea"/>
              </a:rPr>
              <a:t>年，是经国家认定的 </a:t>
            </a:r>
            <a:endParaRPr lang="zh-CN" altLang="en-US" sz="1000" b="1" noProof="0" dirty="0">
              <a:solidFill>
                <a:schemeClr val="bg1"/>
              </a:solidFill>
              <a:latin typeface="+mn-ea"/>
              <a:ea typeface="+mn-ea"/>
              <a:cs typeface="等线" panose="02010600030101010101" charset="-122"/>
              <a:sym typeface="+mn-ea"/>
            </a:endParaRPr>
          </a:p>
          <a:p>
            <a:pPr defTabSz="815975">
              <a:lnSpc>
                <a:spcPct val="150000"/>
              </a:lnSpc>
            </a:pPr>
            <a:r>
              <a:rPr lang="zh-CN" altLang="en-US" sz="1000" b="1" noProof="0" dirty="0">
                <a:solidFill>
                  <a:schemeClr val="bg1"/>
                </a:solidFill>
                <a:latin typeface="+mn-ea"/>
                <a:ea typeface="+mn-ea"/>
                <a:cs typeface="等线" panose="02010600030101010101" charset="-122"/>
                <a:sym typeface="+mn-ea"/>
              </a:rPr>
              <a:t>                    双软企业、国家高新技术企业，并通过</a:t>
            </a:r>
            <a:r>
              <a:rPr lang="en-US" altLang="zh-CN" sz="1000" b="1" noProof="0" dirty="0">
                <a:solidFill>
                  <a:schemeClr val="bg1"/>
                </a:solidFill>
                <a:latin typeface="+mn-ea"/>
                <a:ea typeface="+mn-ea"/>
                <a:cs typeface="等线" panose="02010600030101010101" charset="-122"/>
                <a:sym typeface="+mn-ea"/>
              </a:rPr>
              <a:t>CMMI3</a:t>
            </a:r>
            <a:r>
              <a:rPr lang="zh-CN" altLang="en-US" sz="1000" b="1" noProof="0" dirty="0">
                <a:solidFill>
                  <a:schemeClr val="bg1"/>
                </a:solidFill>
                <a:latin typeface="+mn-ea"/>
                <a:ea typeface="+mn-ea"/>
                <a:cs typeface="等线" panose="02010600030101010101" charset="-122"/>
                <a:sym typeface="+mn-ea"/>
              </a:rPr>
              <a:t>认证</a:t>
            </a:r>
            <a:r>
              <a:rPr lang="zh-CN" sz="1000" b="1" dirty="0">
                <a:solidFill>
                  <a:schemeClr val="bg1"/>
                </a:solidFill>
                <a:latin typeface="+mn-ea"/>
                <a:ea typeface="+mn-ea"/>
              </a:rPr>
              <a:t>。</a:t>
            </a:r>
            <a:r>
              <a:rPr lang="zh-CN" altLang="en-US" sz="1000" b="1" dirty="0">
                <a:solidFill>
                  <a:schemeClr val="bg1"/>
                </a:solidFill>
                <a:latin typeface="+mn-ea"/>
                <a:ea typeface="+mn-ea"/>
              </a:rPr>
              <a:t> </a:t>
            </a:r>
            <a:endParaRPr lang="zh-CN" altLang="en-US" sz="1000" b="1" dirty="0">
              <a:solidFill>
                <a:schemeClr val="bg1"/>
              </a:solidFill>
              <a:latin typeface="+mn-ea"/>
              <a:ea typeface="+mn-ea"/>
            </a:endParaRPr>
          </a:p>
          <a:p>
            <a:pPr defTabSz="815975">
              <a:lnSpc>
                <a:spcPct val="150000"/>
              </a:lnSpc>
            </a:pPr>
            <a:r>
              <a:rPr lang="zh-CN" altLang="en-US" sz="1000" b="1" dirty="0">
                <a:solidFill>
                  <a:schemeClr val="bg1"/>
                </a:solidFill>
                <a:latin typeface="+mn-ea"/>
                <a:ea typeface="+mn-ea"/>
              </a:rPr>
              <a:t>               </a:t>
            </a:r>
            <a:endParaRPr lang="zh-CN" altLang="en-US" sz="1000" b="1" dirty="0">
              <a:solidFill>
                <a:schemeClr val="bg1"/>
              </a:solidFill>
              <a:latin typeface="+mn-ea"/>
              <a:ea typeface="+mn-ea"/>
            </a:endParaRPr>
          </a:p>
          <a:p>
            <a:pPr defTabSz="815975">
              <a:lnSpc>
                <a:spcPct val="180000"/>
              </a:lnSpc>
            </a:pPr>
            <a:r>
              <a:rPr lang="zh-CN" altLang="en-US" sz="1000" b="1" dirty="0">
                <a:solidFill>
                  <a:schemeClr val="bg1"/>
                </a:solidFill>
                <a:latin typeface="+mn-ea"/>
                <a:ea typeface="+mn-ea"/>
              </a:rPr>
              <a:t>          </a:t>
            </a:r>
            <a:r>
              <a:rPr sz="1000" b="1" dirty="0">
                <a:solidFill>
                  <a:schemeClr val="bg1"/>
                </a:solidFill>
                <a:latin typeface="+mn-ea"/>
                <a:ea typeface="+mn-ea"/>
              </a:rPr>
              <a:t>一葫芦售后客服管理系统（CSM）是专门为售后服务行业研发的一款系统平台，融合了服务管理的流程化概念和产品进销存管理的人财物理念；集客户管理、服务管理、网点管理、设备资产管理、进销存管理、账款管理、协同办公等为一体，为服务型企业全面管理提供系统支撑平台</a:t>
            </a:r>
            <a:endParaRPr sz="1000" b="1" dirty="0">
              <a:solidFill>
                <a:schemeClr val="bg1"/>
              </a:solidFill>
              <a:latin typeface="+mn-ea"/>
              <a:ea typeface="+mn-ea"/>
            </a:endParaRPr>
          </a:p>
        </p:txBody>
      </p:sp>
      <p:sp>
        <p:nvSpPr>
          <p:cNvPr id="3" name="TextBox 2"/>
          <p:cNvSpPr txBox="1"/>
          <p:nvPr/>
        </p:nvSpPr>
        <p:spPr>
          <a:xfrm>
            <a:off x="6029325" y="1285875"/>
            <a:ext cx="2881313" cy="368300"/>
          </a:xfrm>
          <a:prstGeom prst="rect">
            <a:avLst/>
          </a:prstGeom>
          <a:noFill/>
        </p:spPr>
        <p:txBody>
          <a:bodyPr>
            <a:spAutoFit/>
          </a:bodyPr>
          <a:lstStyle/>
          <a:p>
            <a:pPr marR="0" algn="ctr" defTabSz="914400" fontAlgn="auto">
              <a:spcBef>
                <a:spcPts val="0"/>
              </a:spcBef>
              <a:spcAft>
                <a:spcPts val="0"/>
              </a:spcAft>
              <a:buClrTx/>
              <a:buSzTx/>
              <a:buFontTx/>
              <a:buNone/>
              <a:defRPr/>
            </a:pPr>
            <a:r>
              <a:rPr kumimoji="0" lang="zh-CN" altLang="en-US" b="1" kern="1200" cap="none" spc="0" normalizeH="0" baseline="0" noProof="0" dirty="0">
                <a:solidFill>
                  <a:srgbClr val="0070C0"/>
                </a:solidFill>
                <a:latin typeface="Arial" panose="020B0604020202020204"/>
                <a:ea typeface="微软雅黑" panose="020B0503020204020204" pitchFamily="34" charset="-122"/>
                <a:cs typeface="+mn-ea"/>
              </a:rPr>
              <a:t>杭州笛佛软件有限公司</a:t>
            </a:r>
            <a:endParaRPr kumimoji="0" lang="zh-CN" altLang="en-US" b="1" kern="1200" cap="none" spc="0" normalizeH="0" baseline="0" noProof="0" dirty="0">
              <a:solidFill>
                <a:srgbClr val="0070C0"/>
              </a:solidFill>
              <a:latin typeface="Arial" panose="020B0604020202020204"/>
              <a:ea typeface="微软雅黑" panose="020B0503020204020204" pitchFamily="34" charset="-122"/>
              <a:cs typeface="+mn-cs"/>
            </a:endParaRPr>
          </a:p>
        </p:txBody>
      </p:sp>
    </p:spTree>
    <p:custDataLst>
      <p:tags r:id="rId10"/>
    </p:custDataLst>
  </p:cSld>
  <p:clrMapOvr>
    <a:masterClrMapping/>
  </p:clrMapOvr>
  <p:transition spd="slow" advTm="3000">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六边形 4"/>
          <p:cNvSpPr/>
          <p:nvPr/>
        </p:nvSpPr>
        <p:spPr>
          <a:xfrm>
            <a:off x="314325" y="2519363"/>
            <a:ext cx="1198563" cy="1031875"/>
          </a:xfrm>
          <a:prstGeom prst="hexagon">
            <a:avLst/>
          </a:prstGeom>
          <a:blipFill>
            <a:blip r:embed="rId1"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070C0"/>
              </a:solidFill>
              <a:effectLst/>
              <a:uLnTx/>
              <a:uFillTx/>
              <a:latin typeface="微软雅黑" panose="020B0503020204020204" pitchFamily="34" charset="-122"/>
              <a:ea typeface="+mn-ea"/>
              <a:cs typeface="+mn-cs"/>
            </a:endParaRPr>
          </a:p>
        </p:txBody>
      </p:sp>
      <p:sp>
        <p:nvSpPr>
          <p:cNvPr id="6" name="六边形 5"/>
          <p:cNvSpPr/>
          <p:nvPr/>
        </p:nvSpPr>
        <p:spPr>
          <a:xfrm>
            <a:off x="2252663" y="2543175"/>
            <a:ext cx="1198563" cy="1033463"/>
          </a:xfrm>
          <a:prstGeom prst="hexagon">
            <a:avLst/>
          </a:prstGeom>
          <a:blipFill>
            <a:blip r:embed="rId2"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070C0"/>
              </a:solidFill>
              <a:effectLst/>
              <a:uLnTx/>
              <a:uFillTx/>
              <a:latin typeface="微软雅黑" panose="020B0503020204020204" pitchFamily="34" charset="-122"/>
              <a:ea typeface="+mn-ea"/>
              <a:cs typeface="+mn-cs"/>
            </a:endParaRPr>
          </a:p>
        </p:txBody>
      </p:sp>
      <p:sp>
        <p:nvSpPr>
          <p:cNvPr id="7" name="六边形 6"/>
          <p:cNvSpPr/>
          <p:nvPr/>
        </p:nvSpPr>
        <p:spPr>
          <a:xfrm>
            <a:off x="323850" y="1457325"/>
            <a:ext cx="1200150" cy="1033463"/>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rPr>
              <a:t>沉稳</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8" name="六边形 7"/>
          <p:cNvSpPr/>
          <p:nvPr/>
        </p:nvSpPr>
        <p:spPr>
          <a:xfrm>
            <a:off x="1285875" y="938213"/>
            <a:ext cx="1200150" cy="1033463"/>
          </a:xfrm>
          <a:prstGeom prst="hexagon">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15" b="0" i="0" u="none" strike="noStrike" kern="1200" cap="none" spc="0" normalizeH="0" baseline="0" noProof="0">
              <a:ln>
                <a:noFill/>
              </a:ln>
              <a:solidFill>
                <a:srgbClr val="0070C0"/>
              </a:solidFill>
              <a:effectLst/>
              <a:uLnTx/>
              <a:uFillTx/>
              <a:latin typeface="微软雅黑" panose="020B0503020204020204" pitchFamily="34" charset="-122"/>
              <a:ea typeface="+mn-ea"/>
              <a:cs typeface="+mn-cs"/>
            </a:endParaRPr>
          </a:p>
        </p:txBody>
      </p:sp>
      <p:sp>
        <p:nvSpPr>
          <p:cNvPr id="10" name="TextBox 7"/>
          <p:cNvSpPr txBox="1"/>
          <p:nvPr/>
        </p:nvSpPr>
        <p:spPr>
          <a:xfrm>
            <a:off x="3643313" y="1357313"/>
            <a:ext cx="2413000" cy="992187"/>
          </a:xfrm>
          <a:prstGeom prst="rect">
            <a:avLst/>
          </a:prstGeom>
          <a:noFill/>
          <a:ln w="9525">
            <a:noFill/>
          </a:ln>
        </p:spPr>
        <p:txBody>
          <a:bodyPr>
            <a:spAutoFit/>
          </a:bodyPr>
          <a:lstStyle/>
          <a:p>
            <a:pPr>
              <a:lnSpc>
                <a:spcPct val="130000"/>
              </a:lnSpc>
            </a:pPr>
            <a:r>
              <a:rPr lang="zh-CN" altLang="en-US" sz="900" dirty="0">
                <a:latin typeface="Arial" panose="020B0604020202020204" pitchFamily="34" charset="0"/>
                <a:ea typeface="宋体" panose="02010600030101010101" pitchFamily="2" charset="-122"/>
              </a:rPr>
              <a:t>对客户，对合作伙伴，对同事我们都要保持真诚的心态。在市场宣传上不浮夸，在服务上不搪塞，实事求是地面对问题、处理问题。我们坚信，真诚是最能历经时间考验的力量，精诚所至，金石为开</a:t>
            </a:r>
            <a:endParaRPr lang="zh-CN" altLang="en-US" sz="900" dirty="0">
              <a:solidFill>
                <a:srgbClr val="7F7F7F"/>
              </a:solidFill>
              <a:latin typeface="微软雅黑" panose="020B0503020204020204" pitchFamily="34" charset="-122"/>
              <a:ea typeface="微软雅黑" panose="020B0503020204020204" pitchFamily="34" charset="-122"/>
            </a:endParaRPr>
          </a:p>
        </p:txBody>
      </p:sp>
      <p:sp>
        <p:nvSpPr>
          <p:cNvPr id="11" name="TextBox 8"/>
          <p:cNvSpPr txBox="1"/>
          <p:nvPr/>
        </p:nvSpPr>
        <p:spPr>
          <a:xfrm>
            <a:off x="3929063" y="928688"/>
            <a:ext cx="1763713" cy="215900"/>
          </a:xfrm>
          <a:prstGeom prst="rect">
            <a:avLst/>
          </a:prstGeom>
          <a:noFill/>
        </p:spPr>
        <p:txBody>
          <a:bodyPr tIns="0" bIns="0">
            <a:spAutoFit/>
          </a:bodyPr>
          <a:lstStyle/>
          <a:p>
            <a:pPr marL="285750" marR="0" indent="-285750" defTabSz="914400" fontAlgn="auto">
              <a:spcBef>
                <a:spcPts val="0"/>
              </a:spcBef>
              <a:spcAft>
                <a:spcPts val="0"/>
              </a:spcAft>
              <a:buClr>
                <a:srgbClr val="0070C0"/>
              </a:buClr>
              <a:buSzTx/>
              <a:buFont typeface="Wingdings" panose="05000000000000000000" pitchFamily="2" charset="2"/>
              <a:buChar char="n"/>
              <a:defRPr/>
            </a:pPr>
            <a:r>
              <a:rPr kumimoji="0" lang="zh-CN" altLang="en-US"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rPr>
              <a:t>真心诚意</a:t>
            </a:r>
            <a:endParaRPr kumimoji="0" lang="en-US" altLang="zh-CN"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endParaRPr>
          </a:p>
        </p:txBody>
      </p:sp>
      <p:sp>
        <p:nvSpPr>
          <p:cNvPr id="12" name="TextBox 9"/>
          <p:cNvSpPr txBox="1"/>
          <p:nvPr/>
        </p:nvSpPr>
        <p:spPr>
          <a:xfrm>
            <a:off x="6215063" y="1357313"/>
            <a:ext cx="2413000" cy="992187"/>
          </a:xfrm>
          <a:prstGeom prst="rect">
            <a:avLst/>
          </a:prstGeom>
          <a:noFill/>
          <a:ln w="9525">
            <a:noFill/>
          </a:ln>
        </p:spPr>
        <p:txBody>
          <a:bodyPr>
            <a:spAutoFit/>
          </a:bodyPr>
          <a:lstStyle/>
          <a:p>
            <a:pPr>
              <a:lnSpc>
                <a:spcPct val="130000"/>
              </a:lnSpc>
            </a:pPr>
            <a:r>
              <a:rPr lang="zh-CN" altLang="en-US" sz="900" dirty="0">
                <a:latin typeface="Arial" panose="020B0604020202020204" pitchFamily="34" charset="0"/>
                <a:ea typeface="宋体" panose="02010600030101010101" pitchFamily="2" charset="-122"/>
              </a:rPr>
              <a:t>我们都是普通人，唯有点点滴滴的积累努力，才可能有所收获。远离夸夸其谈，远离投机的幻想，远离浑浑噩噩的得过且过，从小事做起，做好身边的事情，日拱一卒无有尽，功不唐捐终入海</a:t>
            </a:r>
            <a:endParaRPr lang="zh-CN" altLang="en-US" sz="900" dirty="0">
              <a:solidFill>
                <a:srgbClr val="7F7F7F"/>
              </a:solidFill>
              <a:latin typeface="微软雅黑" panose="020B0503020204020204" pitchFamily="34" charset="-122"/>
              <a:ea typeface="微软雅黑" panose="020B0503020204020204" pitchFamily="34" charset="-122"/>
            </a:endParaRPr>
          </a:p>
        </p:txBody>
      </p:sp>
      <p:sp>
        <p:nvSpPr>
          <p:cNvPr id="13" name="TextBox 10"/>
          <p:cNvSpPr txBox="1"/>
          <p:nvPr/>
        </p:nvSpPr>
        <p:spPr>
          <a:xfrm>
            <a:off x="6357938" y="928688"/>
            <a:ext cx="1763713" cy="214313"/>
          </a:xfrm>
          <a:prstGeom prst="rect">
            <a:avLst/>
          </a:prstGeom>
          <a:noFill/>
        </p:spPr>
        <p:txBody>
          <a:bodyPr tIns="0" bIns="0">
            <a:spAutoFit/>
          </a:bodyPr>
          <a:lstStyle/>
          <a:p>
            <a:pPr marL="285750" marR="0" indent="-285750" defTabSz="914400" fontAlgn="auto">
              <a:spcBef>
                <a:spcPts val="0"/>
              </a:spcBef>
              <a:spcAft>
                <a:spcPts val="0"/>
              </a:spcAft>
              <a:buClr>
                <a:srgbClr val="0070C0"/>
              </a:buClr>
              <a:buSzTx/>
              <a:buFont typeface="Wingdings" panose="05000000000000000000" pitchFamily="2" charset="2"/>
              <a:buChar char="n"/>
              <a:defRPr/>
            </a:pPr>
            <a:r>
              <a:rPr kumimoji="0" lang="zh-CN" altLang="en-US"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rPr>
              <a:t>踏实进取</a:t>
            </a:r>
            <a:endParaRPr kumimoji="0" lang="en-US" altLang="zh-CN"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endParaRPr>
          </a:p>
        </p:txBody>
      </p:sp>
      <p:sp>
        <p:nvSpPr>
          <p:cNvPr id="14" name="TextBox 11"/>
          <p:cNvSpPr txBox="1"/>
          <p:nvPr/>
        </p:nvSpPr>
        <p:spPr>
          <a:xfrm>
            <a:off x="3571875" y="3214688"/>
            <a:ext cx="2413000" cy="973137"/>
          </a:xfrm>
          <a:prstGeom prst="rect">
            <a:avLst/>
          </a:prstGeom>
          <a:noFill/>
          <a:ln w="9525">
            <a:noFill/>
          </a:ln>
        </p:spPr>
        <p:txBody>
          <a:bodyPr>
            <a:spAutoFit/>
          </a:bodyPr>
          <a:lstStyle/>
          <a:p>
            <a:pPr>
              <a:lnSpc>
                <a:spcPct val="130000"/>
              </a:lnSpc>
            </a:pPr>
            <a:r>
              <a:rPr lang="zh-CN" altLang="en-US" sz="900" dirty="0">
                <a:latin typeface="Arial" panose="020B0604020202020204" pitchFamily="34" charset="0"/>
                <a:ea typeface="宋体" panose="02010600030101010101" pitchFamily="2" charset="-122"/>
              </a:rPr>
              <a:t>满足客户的需求既是我们事业的初心，也是贯穿我们所有工作的主线，不要被惰性蒙蔽，警惕所有偏离为用户创造价值的借口，时刻换位思考，急用户所急，想用户所想。把简单呈现给用户，把困难和复杂留给自己</a:t>
            </a:r>
            <a:endParaRPr lang="zh-CN" altLang="en-US" sz="900" dirty="0">
              <a:solidFill>
                <a:srgbClr val="7F7F7F"/>
              </a:solidFill>
              <a:latin typeface="微软雅黑" panose="020B0503020204020204" pitchFamily="34" charset="-122"/>
              <a:ea typeface="微软雅黑" panose="020B0503020204020204" pitchFamily="34" charset="-122"/>
            </a:endParaRPr>
          </a:p>
        </p:txBody>
      </p:sp>
      <p:sp>
        <p:nvSpPr>
          <p:cNvPr id="15" name="TextBox 12"/>
          <p:cNvSpPr txBox="1"/>
          <p:nvPr/>
        </p:nvSpPr>
        <p:spPr>
          <a:xfrm>
            <a:off x="3929063" y="2786063"/>
            <a:ext cx="1763713" cy="215900"/>
          </a:xfrm>
          <a:prstGeom prst="rect">
            <a:avLst/>
          </a:prstGeom>
          <a:noFill/>
        </p:spPr>
        <p:txBody>
          <a:bodyPr tIns="0" bIns="0">
            <a:spAutoFit/>
          </a:bodyPr>
          <a:lstStyle/>
          <a:p>
            <a:pPr marL="285750" marR="0" indent="-285750" defTabSz="914400" fontAlgn="auto">
              <a:spcBef>
                <a:spcPts val="0"/>
              </a:spcBef>
              <a:spcAft>
                <a:spcPts val="0"/>
              </a:spcAft>
              <a:buClr>
                <a:srgbClr val="0070C0"/>
              </a:buClr>
              <a:buSzTx/>
              <a:buFont typeface="Wingdings" panose="05000000000000000000" pitchFamily="2" charset="2"/>
              <a:buChar char="n"/>
              <a:defRPr/>
            </a:pPr>
            <a:r>
              <a:rPr kumimoji="0" lang="zh-CN" altLang="en-US"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rPr>
              <a:t>以客为尊</a:t>
            </a:r>
            <a:endParaRPr kumimoji="0" lang="en-US" altLang="zh-CN"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endParaRPr>
          </a:p>
        </p:txBody>
      </p:sp>
      <p:sp>
        <p:nvSpPr>
          <p:cNvPr id="16" name="TextBox 13"/>
          <p:cNvSpPr txBox="1"/>
          <p:nvPr/>
        </p:nvSpPr>
        <p:spPr>
          <a:xfrm>
            <a:off x="6215063" y="3214688"/>
            <a:ext cx="2413000" cy="973137"/>
          </a:xfrm>
          <a:prstGeom prst="rect">
            <a:avLst/>
          </a:prstGeom>
          <a:noFill/>
          <a:ln w="9525">
            <a:noFill/>
          </a:ln>
        </p:spPr>
        <p:txBody>
          <a:bodyPr>
            <a:spAutoFit/>
          </a:bodyPr>
          <a:lstStyle/>
          <a:p>
            <a:pPr>
              <a:lnSpc>
                <a:spcPct val="130000"/>
              </a:lnSpc>
            </a:pPr>
            <a:r>
              <a:rPr lang="zh-CN" altLang="en-US" sz="900" dirty="0">
                <a:latin typeface="Arial" panose="020B0604020202020204" pitchFamily="34" charset="0"/>
                <a:ea typeface="宋体" panose="02010600030101010101" pitchFamily="2" charset="-122"/>
              </a:rPr>
              <a:t>企业的价值是建立在创造用户价值之上，个人的价值在于为集体和社会创造价值。“己欲立而立人，己欲达而达人”，帮助客户成功，帮助合作伙伴成功，帮助同事成功，我们也就自然而然成功</a:t>
            </a:r>
            <a:endParaRPr lang="zh-CN" altLang="en-US" sz="900" dirty="0">
              <a:solidFill>
                <a:srgbClr val="7F7F7F"/>
              </a:solidFill>
              <a:latin typeface="微软雅黑" panose="020B0503020204020204" pitchFamily="34" charset="-122"/>
              <a:ea typeface="微软雅黑" panose="020B0503020204020204" pitchFamily="34" charset="-122"/>
            </a:endParaRPr>
          </a:p>
        </p:txBody>
      </p:sp>
      <p:sp>
        <p:nvSpPr>
          <p:cNvPr id="17" name="TextBox 14"/>
          <p:cNvSpPr txBox="1"/>
          <p:nvPr/>
        </p:nvSpPr>
        <p:spPr>
          <a:xfrm>
            <a:off x="6429375" y="2786063"/>
            <a:ext cx="1763713" cy="215900"/>
          </a:xfrm>
          <a:prstGeom prst="rect">
            <a:avLst/>
          </a:prstGeom>
          <a:noFill/>
        </p:spPr>
        <p:txBody>
          <a:bodyPr tIns="0" bIns="0">
            <a:spAutoFit/>
          </a:bodyPr>
          <a:lstStyle/>
          <a:p>
            <a:pPr marL="285750" marR="0" indent="-285750" defTabSz="914400" fontAlgn="auto">
              <a:spcBef>
                <a:spcPts val="0"/>
              </a:spcBef>
              <a:spcAft>
                <a:spcPts val="0"/>
              </a:spcAft>
              <a:buClr>
                <a:srgbClr val="0070C0"/>
              </a:buClr>
              <a:buSzTx/>
              <a:buFont typeface="Wingdings" panose="05000000000000000000" pitchFamily="2" charset="2"/>
              <a:buChar char="n"/>
              <a:defRPr/>
            </a:pPr>
            <a:r>
              <a:rPr kumimoji="0" lang="zh-CN" altLang="en-US"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rPr>
              <a:t>成人达己</a:t>
            </a:r>
            <a:endParaRPr kumimoji="0" lang="en-US" altLang="zh-CN" sz="1400" b="1" kern="0" cap="none" spc="0" normalizeH="0" baseline="0" noProof="0" dirty="0">
              <a:solidFill>
                <a:srgbClr val="000000">
                  <a:lumMod val="65000"/>
                  <a:lumOff val="35000"/>
                </a:srgbClr>
              </a:solidFill>
              <a:latin typeface="Arial" panose="020B0604020202020204"/>
              <a:ea typeface="微软雅黑" panose="020B0503020204020204" pitchFamily="34" charset="-122"/>
              <a:cs typeface="+mn-ea"/>
              <a:sym typeface="+mn-lt"/>
            </a:endParaRPr>
          </a:p>
        </p:txBody>
      </p:sp>
      <p:sp>
        <p:nvSpPr>
          <p:cNvPr id="18" name="六边形 17"/>
          <p:cNvSpPr/>
          <p:nvPr/>
        </p:nvSpPr>
        <p:spPr>
          <a:xfrm>
            <a:off x="1276350" y="3062288"/>
            <a:ext cx="1198563" cy="1033463"/>
          </a:xfrm>
          <a:prstGeom prst="hexagon">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rPr>
              <a:t>专业</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19" name="六边形 18"/>
          <p:cNvSpPr/>
          <p:nvPr/>
        </p:nvSpPr>
        <p:spPr>
          <a:xfrm>
            <a:off x="2247900" y="1466850"/>
            <a:ext cx="1198563" cy="1033463"/>
          </a:xfrm>
          <a:prstGeom prst="hexagon">
            <a:avLst/>
          </a:prstGeom>
          <a:solidFill>
            <a:schemeClr val="accent2"/>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rPr>
              <a:t>效率</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20" name="六边形 19"/>
          <p:cNvSpPr/>
          <p:nvPr/>
        </p:nvSpPr>
        <p:spPr>
          <a:xfrm>
            <a:off x="1285875" y="2000250"/>
            <a:ext cx="1198563" cy="1031875"/>
          </a:xfrm>
          <a:prstGeom prst="hexagon">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rPr>
              <a:t>客户</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mn-ea"/>
              <a:cs typeface="+mn-cs"/>
            </a:endParaRPr>
          </a:p>
        </p:txBody>
      </p:sp>
      <p:sp>
        <p:nvSpPr>
          <p:cNvPr id="2" name="标题 1"/>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2200" b="0" i="0" u="none" strike="noStrike" kern="1200" cap="none" spc="0" normalizeH="0" baseline="0" noProof="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企业文化</a:t>
            </a:r>
            <a:endParaRPr kumimoji="0" lang="zh-CN" altLang="en-US" sz="2200" b="0" i="0" u="none" strike="noStrike" kern="1200" cap="none" spc="0" normalizeH="0" baseline="0" noProof="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spTree>
  </p:cSld>
  <p:clrMapOvr>
    <a:masterClrMapping/>
  </p:clrMapOvr>
  <p:transition spd="slow" advTm="3000">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557463" y="1023938"/>
            <a:ext cx="6586538" cy="1403350"/>
          </a:xfrm>
          <a:custGeom>
            <a:avLst/>
            <a:gdLst/>
            <a:ahLst/>
            <a:cxnLst/>
            <a:rect l="l" t="t" r="r" b="b"/>
            <a:pathLst>
              <a:path w="6586815" h="1404000">
                <a:moveTo>
                  <a:pt x="810600" y="0"/>
                </a:moveTo>
                <a:lnTo>
                  <a:pt x="6586815" y="0"/>
                </a:lnTo>
                <a:lnTo>
                  <a:pt x="6586815" y="1404000"/>
                </a:lnTo>
                <a:lnTo>
                  <a:pt x="0" y="140400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7" name="矩形 6"/>
          <p:cNvSpPr/>
          <p:nvPr/>
        </p:nvSpPr>
        <p:spPr>
          <a:xfrm>
            <a:off x="0" y="2932113"/>
            <a:ext cx="4284663" cy="1403350"/>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
        <p:nvSpPr>
          <p:cNvPr id="8" name="矩形 7"/>
          <p:cNvSpPr/>
          <p:nvPr/>
        </p:nvSpPr>
        <p:spPr>
          <a:xfrm>
            <a:off x="0" y="1500188"/>
            <a:ext cx="7959725" cy="2266950"/>
          </a:xfrm>
          <a:custGeom>
            <a:avLst/>
            <a:gdLst/>
            <a:ahLst/>
            <a:cxnLst/>
            <a:rect l="l" t="t" r="r" b="b"/>
            <a:pathLst>
              <a:path w="7959928" h="2268000">
                <a:moveTo>
                  <a:pt x="0" y="0"/>
                </a:moveTo>
                <a:lnTo>
                  <a:pt x="7959928" y="0"/>
                </a:lnTo>
                <a:lnTo>
                  <a:pt x="6650498" y="2268000"/>
                </a:lnTo>
                <a:lnTo>
                  <a:pt x="0" y="226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rgbClr val="FFFFFF"/>
              </a:solidFill>
              <a:effectLst/>
              <a:uLnTx/>
              <a:uFillTx/>
              <a:latin typeface="+mn-ea"/>
              <a:ea typeface="+mn-ea"/>
              <a:cs typeface="+mn-cs"/>
            </a:endParaRPr>
          </a:p>
        </p:txBody>
      </p:sp>
      <p:sp>
        <p:nvSpPr>
          <p:cNvPr id="10" name="TextBox 9"/>
          <p:cNvSpPr txBox="1"/>
          <p:nvPr/>
        </p:nvSpPr>
        <p:spPr>
          <a:xfrm>
            <a:off x="593725" y="2859088"/>
            <a:ext cx="1044575" cy="461962"/>
          </a:xfrm>
          <a:prstGeom prst="rect">
            <a:avLst/>
          </a:prstGeom>
          <a:noFill/>
          <a:ln w="9525">
            <a:noFill/>
          </a:ln>
        </p:spPr>
        <p:txBody>
          <a:bodyPr>
            <a:spAutoFit/>
          </a:bodyPr>
          <a:lstStyle/>
          <a:p>
            <a:pPr algn="ctr"/>
            <a:r>
              <a:rPr lang="en-US" altLang="zh-CN" sz="2400" dirty="0">
                <a:solidFill>
                  <a:srgbClr val="FFFFFF"/>
                </a:solidFill>
                <a:latin typeface="Arial" panose="020B0604020202020204" pitchFamily="34" charset="0"/>
                <a:ea typeface="微软雅黑" panose="020B0503020204020204" pitchFamily="34" charset="-122"/>
              </a:rPr>
              <a:t>PART</a:t>
            </a:r>
            <a:endParaRPr lang="zh-CN" altLang="en-US" sz="2400" dirty="0">
              <a:solidFill>
                <a:srgbClr val="FFFFFF"/>
              </a:solidFill>
              <a:latin typeface="Arial" panose="020B0604020202020204" pitchFamily="34" charset="0"/>
              <a:ea typeface="微软雅黑" panose="020B0503020204020204" pitchFamily="34" charset="-122"/>
            </a:endParaRPr>
          </a:p>
        </p:txBody>
      </p:sp>
      <p:sp>
        <p:nvSpPr>
          <p:cNvPr id="11" name="TextBox 10"/>
          <p:cNvSpPr txBox="1"/>
          <p:nvPr/>
        </p:nvSpPr>
        <p:spPr>
          <a:xfrm>
            <a:off x="1374775" y="1684338"/>
            <a:ext cx="1673225" cy="1862137"/>
          </a:xfrm>
          <a:prstGeom prst="rect">
            <a:avLst/>
          </a:prstGeom>
          <a:noFill/>
          <a:ln w="9525">
            <a:noFill/>
          </a:ln>
        </p:spPr>
        <p:txBody>
          <a:bodyPr>
            <a:spAutoFit/>
          </a:bodyPr>
          <a:lstStyle/>
          <a:p>
            <a:pPr algn="ctr"/>
            <a:r>
              <a:rPr lang="en-US" altLang="zh-CN" sz="11500" dirty="0">
                <a:solidFill>
                  <a:srgbClr val="FFFFFF"/>
                </a:solidFill>
                <a:latin typeface="Impact" panose="020B0806030902050204" pitchFamily="34" charset="0"/>
                <a:ea typeface="微软雅黑" panose="020B0503020204020204" pitchFamily="34" charset="-122"/>
              </a:rPr>
              <a:t>2</a:t>
            </a:r>
            <a:endParaRPr lang="zh-CN" altLang="en-US" sz="11500" dirty="0">
              <a:solidFill>
                <a:srgbClr val="FFFFFF"/>
              </a:solidFill>
              <a:latin typeface="Impact" panose="020B0806030902050204" pitchFamily="34" charset="0"/>
              <a:ea typeface="微软雅黑" panose="020B0503020204020204" pitchFamily="34" charset="-122"/>
            </a:endParaRPr>
          </a:p>
        </p:txBody>
      </p:sp>
      <p:sp>
        <p:nvSpPr>
          <p:cNvPr id="12" name="TextBox 11"/>
          <p:cNvSpPr txBox="1"/>
          <p:nvPr/>
        </p:nvSpPr>
        <p:spPr>
          <a:xfrm>
            <a:off x="3059113" y="1997075"/>
            <a:ext cx="2032000" cy="646113"/>
          </a:xfrm>
          <a:prstGeom prst="rect">
            <a:avLst/>
          </a:prstGeom>
          <a:noFill/>
          <a:ln w="9525">
            <a:noFill/>
          </a:ln>
        </p:spPr>
        <p:txBody>
          <a:bodyPr wrap="none">
            <a:spAutoFit/>
          </a:bodyPr>
          <a:lstStyle/>
          <a:p>
            <a:pPr marL="0" lvl="1" indent="0" eaLnBrk="1" hangingPunct="1"/>
            <a:r>
              <a:rPr lang="zh-CN" altLang="en-US" sz="3600" b="1" dirty="0">
                <a:solidFill>
                  <a:srgbClr val="FFFFFF"/>
                </a:solidFill>
                <a:latin typeface="微软雅黑" panose="020B0503020204020204" pitchFamily="34" charset="-122"/>
                <a:ea typeface="微软雅黑" panose="020B0503020204020204" pitchFamily="34" charset="-122"/>
              </a:rPr>
              <a:t>产品介绍</a:t>
            </a:r>
            <a:endParaRPr lang="zh-CN" altLang="en-US" sz="3600" b="1"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3122613" y="2716213"/>
            <a:ext cx="1092200" cy="243840"/>
          </a:xfrm>
          <a:prstGeom prst="rect">
            <a:avLst/>
          </a:prstGeom>
          <a:noFill/>
          <a:ln w="9525">
            <a:noFill/>
            <a:miter lim="800000"/>
          </a:ln>
        </p:spPr>
        <p:txBody>
          <a:bodyPr wrap="square"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a:t>
            </a:r>
            <a:r>
              <a:rPr kumimoji="0" lang="zh-CN" altLang="en-US" sz="1200" kern="1200" cap="none" spc="0" normalizeH="0" baseline="0" noProof="0" dirty="0" smtClean="0">
                <a:solidFill>
                  <a:srgbClr val="FFFFFF"/>
                </a:solidFill>
                <a:latin typeface="+mn-ea"/>
                <a:ea typeface="+mn-ea"/>
                <a:cs typeface="等线" panose="02010600030101010101" charset="-122"/>
              </a:rPr>
              <a:t> 行业困惑</a:t>
            </a:r>
            <a:endParaRPr kumimoji="0" lang="en-US" altLang="zh-CN" sz="1200" kern="1200" cap="none" spc="0" normalizeH="0" baseline="0" noProof="0" dirty="0" smtClean="0">
              <a:solidFill>
                <a:srgbClr val="FFFFFF"/>
              </a:solidFill>
              <a:latin typeface="+mn-ea"/>
              <a:ea typeface="+mn-ea"/>
              <a:cs typeface="等线" panose="02010600030101010101" charset="-122"/>
            </a:endParaRPr>
          </a:p>
        </p:txBody>
      </p:sp>
      <p:sp>
        <p:nvSpPr>
          <p:cNvPr id="14" name="TextBox 13"/>
          <p:cNvSpPr txBox="1">
            <a:spLocks noChangeArrowheads="1"/>
          </p:cNvSpPr>
          <p:nvPr/>
        </p:nvSpPr>
        <p:spPr bwMode="auto">
          <a:xfrm>
            <a:off x="4465320" y="2716213"/>
            <a:ext cx="985838" cy="243840"/>
          </a:xfrm>
          <a:prstGeom prst="rect">
            <a:avLst/>
          </a:prstGeom>
          <a:noFill/>
          <a:ln w="9525">
            <a:noFill/>
            <a:miter lim="800000"/>
          </a:ln>
        </p:spPr>
        <p:txBody>
          <a:bodyPr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 </a:t>
            </a:r>
            <a:r>
              <a:rPr kumimoji="0" lang="zh-CN" altLang="en-US" sz="1200" kern="1200" cap="none" spc="0" normalizeH="0" baseline="0" noProof="0" dirty="0" smtClean="0">
                <a:solidFill>
                  <a:srgbClr val="FFFFFF"/>
                </a:solidFill>
                <a:latin typeface="+mn-ea"/>
                <a:ea typeface="+mn-ea"/>
                <a:cs typeface="等线" panose="02010600030101010101" charset="-122"/>
              </a:rPr>
              <a:t>产品体系</a:t>
            </a:r>
            <a:endParaRPr kumimoji="0" lang="zh-CN" altLang="en-US" sz="1200" kern="1200" cap="none" spc="0" normalizeH="0" baseline="0" noProof="0" dirty="0" smtClean="0">
              <a:solidFill>
                <a:srgbClr val="FFFFFF"/>
              </a:solidFill>
              <a:latin typeface="+mn-ea"/>
              <a:ea typeface="+mn-ea"/>
              <a:cs typeface="等线" panose="02010600030101010101" charset="-122"/>
            </a:endParaRPr>
          </a:p>
        </p:txBody>
      </p:sp>
      <p:sp>
        <p:nvSpPr>
          <p:cNvPr id="15" name="TextBox 14"/>
          <p:cNvSpPr txBox="1">
            <a:spLocks noChangeArrowheads="1"/>
          </p:cNvSpPr>
          <p:nvPr/>
        </p:nvSpPr>
        <p:spPr bwMode="auto">
          <a:xfrm>
            <a:off x="3122930" y="3008630"/>
            <a:ext cx="1092200" cy="243840"/>
          </a:xfrm>
          <a:prstGeom prst="rect">
            <a:avLst/>
          </a:prstGeom>
          <a:noFill/>
          <a:ln w="9525">
            <a:noFill/>
            <a:miter lim="800000"/>
          </a:ln>
        </p:spPr>
        <p:txBody>
          <a:bodyPr wrap="square"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 </a:t>
            </a:r>
            <a:r>
              <a:rPr kumimoji="0" lang="zh-CN" altLang="en-US" sz="1200" kern="1200" cap="none" spc="0" normalizeH="0" baseline="0" noProof="0" dirty="0" smtClean="0">
                <a:solidFill>
                  <a:srgbClr val="FFFFFF"/>
                </a:solidFill>
                <a:latin typeface="+mn-ea"/>
                <a:ea typeface="+mn-ea"/>
                <a:cs typeface="等线" panose="02010600030101010101" charset="-122"/>
              </a:rPr>
              <a:t>阿里云架构</a:t>
            </a:r>
            <a:endParaRPr kumimoji="0" lang="zh-CN" altLang="en-US" sz="1200" kern="1200" cap="none" spc="0" normalizeH="0" baseline="0" noProof="0" dirty="0" smtClean="0">
              <a:solidFill>
                <a:srgbClr val="FFFFFF"/>
              </a:solidFill>
              <a:latin typeface="+mn-ea"/>
              <a:ea typeface="+mn-ea"/>
              <a:cs typeface="等线" panose="02010600030101010101" charset="-122"/>
            </a:endParaRPr>
          </a:p>
        </p:txBody>
      </p:sp>
      <p:sp>
        <p:nvSpPr>
          <p:cNvPr id="16" name="TextBox 15"/>
          <p:cNvSpPr txBox="1">
            <a:spLocks noChangeArrowheads="1"/>
          </p:cNvSpPr>
          <p:nvPr/>
        </p:nvSpPr>
        <p:spPr bwMode="auto">
          <a:xfrm>
            <a:off x="4465320" y="3008313"/>
            <a:ext cx="985838" cy="243840"/>
          </a:xfrm>
          <a:prstGeom prst="rect">
            <a:avLst/>
          </a:prstGeom>
          <a:noFill/>
          <a:ln w="9525">
            <a:noFill/>
            <a:miter lim="800000"/>
          </a:ln>
        </p:spPr>
        <p:txBody>
          <a:bodyPr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 </a:t>
            </a:r>
            <a:r>
              <a:rPr kumimoji="0" lang="zh-CN" altLang="en-US" sz="1200" kern="1200" cap="none" spc="0" normalizeH="0" baseline="0" noProof="0" dirty="0" smtClean="0">
                <a:solidFill>
                  <a:srgbClr val="FFFFFF"/>
                </a:solidFill>
                <a:latin typeface="+mn-ea"/>
                <a:ea typeface="+mn-ea"/>
                <a:cs typeface="等线" panose="02010600030101010101" charset="-122"/>
              </a:rPr>
              <a:t>功能明细</a:t>
            </a:r>
            <a:endParaRPr kumimoji="0" lang="zh-CN" altLang="en-US" sz="1200" kern="1200" cap="none" spc="0" normalizeH="0" baseline="0" noProof="0" dirty="0" smtClean="0">
              <a:solidFill>
                <a:srgbClr val="FFFFFF"/>
              </a:solidFill>
              <a:latin typeface="+mn-ea"/>
              <a:ea typeface="+mn-ea"/>
              <a:cs typeface="等线" panose="02010600030101010101" charset="-122"/>
            </a:endParaRPr>
          </a:p>
        </p:txBody>
      </p:sp>
      <p:sp>
        <p:nvSpPr>
          <p:cNvPr id="17" name="TextBox 16"/>
          <p:cNvSpPr txBox="1">
            <a:spLocks noChangeArrowheads="1"/>
          </p:cNvSpPr>
          <p:nvPr/>
        </p:nvSpPr>
        <p:spPr bwMode="auto">
          <a:xfrm>
            <a:off x="5695315" y="2716530"/>
            <a:ext cx="1333500" cy="243840"/>
          </a:xfrm>
          <a:prstGeom prst="rect">
            <a:avLst/>
          </a:prstGeom>
          <a:noFill/>
          <a:ln w="9525">
            <a:noFill/>
            <a:miter lim="800000"/>
          </a:ln>
        </p:spPr>
        <p:txBody>
          <a:bodyPr wrap="square"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 </a:t>
            </a:r>
            <a:r>
              <a:rPr kumimoji="0" lang="zh-CN" altLang="en-US" sz="1200" kern="1200" cap="none" spc="0" normalizeH="0" baseline="0" noProof="0" dirty="0" smtClean="0">
                <a:solidFill>
                  <a:srgbClr val="FFFFFF"/>
                </a:solidFill>
                <a:latin typeface="+mn-ea"/>
                <a:ea typeface="+mn-ea"/>
                <a:cs typeface="等线" panose="02010600030101010101" charset="-122"/>
              </a:rPr>
              <a:t>对接报修平台</a:t>
            </a:r>
            <a:endParaRPr kumimoji="0" lang="en-US" altLang="zh-CN" sz="1200" kern="1200" cap="none" spc="0" normalizeH="0" baseline="0" noProof="0" dirty="0" smtClean="0">
              <a:solidFill>
                <a:srgbClr val="FFFFFF"/>
              </a:solidFill>
              <a:latin typeface="+mn-ea"/>
              <a:ea typeface="+mn-ea"/>
              <a:cs typeface="等线" panose="02010600030101010101" charset="-122"/>
            </a:endParaRPr>
          </a:p>
        </p:txBody>
      </p:sp>
      <p:sp>
        <p:nvSpPr>
          <p:cNvPr id="18" name="TextBox 17"/>
          <p:cNvSpPr txBox="1">
            <a:spLocks noChangeArrowheads="1"/>
          </p:cNvSpPr>
          <p:nvPr/>
        </p:nvSpPr>
        <p:spPr bwMode="auto">
          <a:xfrm>
            <a:off x="5694998" y="3008313"/>
            <a:ext cx="984250" cy="243840"/>
          </a:xfrm>
          <a:prstGeom prst="rect">
            <a:avLst/>
          </a:prstGeom>
          <a:noFill/>
          <a:ln w="9525">
            <a:noFill/>
            <a:miter lim="800000"/>
          </a:ln>
        </p:spPr>
        <p:txBody>
          <a:bodyPr lIns="60469" tIns="30235" rIns="60469" bIns="30235">
            <a:spAutoFit/>
          </a:bodyPr>
          <a:lstStyle/>
          <a:p>
            <a:pPr marR="0" defTabSz="914400">
              <a:buClrTx/>
              <a:buSzTx/>
              <a:buFontTx/>
              <a:buNone/>
              <a:defRPr/>
            </a:pPr>
            <a:r>
              <a:rPr kumimoji="0" lang="en-US" altLang="zh-CN" sz="1200" kern="1200" cap="none" spc="0" normalizeH="0" baseline="0" noProof="0" dirty="0" smtClean="0">
                <a:solidFill>
                  <a:srgbClr val="FFFFFF"/>
                </a:solidFill>
                <a:latin typeface="+mn-ea"/>
                <a:ea typeface="+mn-ea"/>
                <a:cs typeface="等线" panose="02010600030101010101" charset="-122"/>
              </a:rPr>
              <a:t>※ </a:t>
            </a:r>
            <a:r>
              <a:rPr kumimoji="0" lang="zh-CN" altLang="en-US" sz="1200" kern="1200" cap="none" spc="0" normalizeH="0" baseline="0" noProof="0" dirty="0" smtClean="0">
                <a:solidFill>
                  <a:srgbClr val="FFFFFF"/>
                </a:solidFill>
                <a:latin typeface="+mn-ea"/>
                <a:ea typeface="+mn-ea"/>
                <a:cs typeface="等线" panose="02010600030101010101" charset="-122"/>
              </a:rPr>
              <a:t>业务流程</a:t>
            </a:r>
            <a:endParaRPr kumimoji="0" lang="zh-CN" altLang="en-US" sz="1200" kern="1200" cap="none" spc="0" normalizeH="0" baseline="0" noProof="0" dirty="0" smtClean="0">
              <a:solidFill>
                <a:srgbClr val="FFFFFF"/>
              </a:solidFill>
              <a:latin typeface="+mn-ea"/>
              <a:ea typeface="+mn-ea"/>
              <a:cs typeface="等线" panose="02010600030101010101" charset="-122"/>
            </a:endParaRPr>
          </a:p>
        </p:txBody>
      </p:sp>
      <p:sp>
        <p:nvSpPr>
          <p:cNvPr id="21" name="矩形 20"/>
          <p:cNvSpPr/>
          <p:nvPr/>
        </p:nvSpPr>
        <p:spPr>
          <a:xfrm>
            <a:off x="8251825" y="1357313"/>
            <a:ext cx="446088" cy="738188"/>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mn-lt"/>
              <a:ea typeface="+mn-ea"/>
              <a:cs typeface="+mn-cs"/>
            </a:endParaRPr>
          </a:p>
        </p:txBody>
      </p:sp>
    </p:spTree>
  </p:cSld>
  <p:clrMapOvr>
    <a:masterClrMapping/>
  </p:clrMapOvr>
  <p:transition spd="slow" advTm="3000">
    <p:pull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行业困惑</a:t>
            </a:r>
            <a:endParaRPr kumimoji="0"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100" name="图片 99"/>
          <p:cNvPicPr/>
          <p:nvPr/>
        </p:nvPicPr>
        <p:blipFill>
          <a:blip r:embed="rId1"/>
          <a:stretch>
            <a:fillRect/>
          </a:stretch>
        </p:blipFill>
        <p:spPr>
          <a:xfrm>
            <a:off x="1036955" y="779780"/>
            <a:ext cx="447675" cy="437515"/>
          </a:xfrm>
          <a:prstGeom prst="rect">
            <a:avLst/>
          </a:prstGeom>
          <a:noFill/>
          <a:ln w="9525">
            <a:noFill/>
          </a:ln>
        </p:spPr>
      </p:pic>
      <p:pic>
        <p:nvPicPr>
          <p:cNvPr id="3" name="图片 2"/>
          <p:cNvPicPr/>
          <p:nvPr/>
        </p:nvPicPr>
        <p:blipFill>
          <a:blip r:embed="rId2"/>
          <a:stretch>
            <a:fillRect/>
          </a:stretch>
        </p:blipFill>
        <p:spPr>
          <a:xfrm>
            <a:off x="1037590" y="1263650"/>
            <a:ext cx="447675" cy="437515"/>
          </a:xfrm>
          <a:prstGeom prst="rect">
            <a:avLst/>
          </a:prstGeom>
          <a:noFill/>
          <a:ln w="9525">
            <a:noFill/>
          </a:ln>
        </p:spPr>
      </p:pic>
      <p:pic>
        <p:nvPicPr>
          <p:cNvPr id="102" name="图片 101"/>
          <p:cNvPicPr/>
          <p:nvPr/>
        </p:nvPicPr>
        <p:blipFill>
          <a:blip r:embed="rId3"/>
          <a:stretch>
            <a:fillRect/>
          </a:stretch>
        </p:blipFill>
        <p:spPr>
          <a:xfrm>
            <a:off x="1038225" y="1747520"/>
            <a:ext cx="447675" cy="437515"/>
          </a:xfrm>
          <a:prstGeom prst="rect">
            <a:avLst/>
          </a:prstGeom>
          <a:noFill/>
          <a:ln w="9525">
            <a:noFill/>
          </a:ln>
        </p:spPr>
      </p:pic>
      <p:pic>
        <p:nvPicPr>
          <p:cNvPr id="4" name="图片 3"/>
          <p:cNvPicPr/>
          <p:nvPr/>
        </p:nvPicPr>
        <p:blipFill>
          <a:blip r:embed="rId4"/>
          <a:stretch>
            <a:fillRect/>
          </a:stretch>
        </p:blipFill>
        <p:spPr>
          <a:xfrm>
            <a:off x="1038860" y="2303145"/>
            <a:ext cx="447675" cy="437515"/>
          </a:xfrm>
          <a:prstGeom prst="rect">
            <a:avLst/>
          </a:prstGeom>
          <a:noFill/>
          <a:ln w="9525">
            <a:noFill/>
          </a:ln>
        </p:spPr>
      </p:pic>
      <p:pic>
        <p:nvPicPr>
          <p:cNvPr id="6" name="图片 5"/>
          <p:cNvPicPr/>
          <p:nvPr/>
        </p:nvPicPr>
        <p:blipFill>
          <a:blip r:embed="rId5"/>
          <a:stretch>
            <a:fillRect/>
          </a:stretch>
        </p:blipFill>
        <p:spPr>
          <a:xfrm>
            <a:off x="1039495" y="2787015"/>
            <a:ext cx="447675" cy="437515"/>
          </a:xfrm>
          <a:prstGeom prst="rect">
            <a:avLst/>
          </a:prstGeom>
          <a:noFill/>
          <a:ln w="9525">
            <a:noFill/>
          </a:ln>
        </p:spPr>
      </p:pic>
      <p:pic>
        <p:nvPicPr>
          <p:cNvPr id="7" name="图片 6"/>
          <p:cNvPicPr/>
          <p:nvPr/>
        </p:nvPicPr>
        <p:blipFill>
          <a:blip r:embed="rId6"/>
          <a:stretch>
            <a:fillRect/>
          </a:stretch>
        </p:blipFill>
        <p:spPr>
          <a:xfrm>
            <a:off x="1040130" y="3270885"/>
            <a:ext cx="447675" cy="437515"/>
          </a:xfrm>
          <a:prstGeom prst="rect">
            <a:avLst/>
          </a:prstGeom>
          <a:noFill/>
          <a:ln w="9525">
            <a:noFill/>
          </a:ln>
        </p:spPr>
      </p:pic>
      <p:pic>
        <p:nvPicPr>
          <p:cNvPr id="8" name="图片 7"/>
          <p:cNvPicPr/>
          <p:nvPr/>
        </p:nvPicPr>
        <p:blipFill>
          <a:blip r:embed="rId7"/>
          <a:stretch>
            <a:fillRect/>
          </a:stretch>
        </p:blipFill>
        <p:spPr>
          <a:xfrm>
            <a:off x="1040765" y="3826510"/>
            <a:ext cx="447675" cy="437515"/>
          </a:xfrm>
          <a:prstGeom prst="rect">
            <a:avLst/>
          </a:prstGeom>
          <a:noFill/>
          <a:ln w="9525">
            <a:noFill/>
          </a:ln>
        </p:spPr>
      </p:pic>
      <p:pic>
        <p:nvPicPr>
          <p:cNvPr id="9" name="图片 8"/>
          <p:cNvPicPr/>
          <p:nvPr/>
        </p:nvPicPr>
        <p:blipFill>
          <a:blip r:embed="rId8"/>
          <a:stretch>
            <a:fillRect/>
          </a:stretch>
        </p:blipFill>
        <p:spPr>
          <a:xfrm>
            <a:off x="1041400" y="4310380"/>
            <a:ext cx="447675" cy="437515"/>
          </a:xfrm>
          <a:prstGeom prst="rect">
            <a:avLst/>
          </a:prstGeom>
          <a:noFill/>
          <a:ln w="9525">
            <a:noFill/>
          </a:ln>
        </p:spPr>
      </p:pic>
      <p:sp>
        <p:nvSpPr>
          <p:cNvPr id="11" name="文本框 10"/>
          <p:cNvSpPr txBox="1"/>
          <p:nvPr/>
        </p:nvSpPr>
        <p:spPr>
          <a:xfrm>
            <a:off x="1628775" y="579120"/>
            <a:ext cx="7058025" cy="4225925"/>
          </a:xfrm>
          <a:prstGeom prst="rect">
            <a:avLst/>
          </a:prstGeom>
          <a:noFill/>
        </p:spPr>
        <p:txBody>
          <a:bodyPr wrap="square" rtlCol="0" anchor="t">
            <a:spAutoFit/>
          </a:bodyPr>
          <a:p>
            <a:pPr>
              <a:lnSpc>
                <a:spcPct val="240000"/>
              </a:lnSpc>
            </a:pPr>
            <a:r>
              <a:rPr lang="zh-CN" altLang="en-US" sz="1400">
                <a:latin typeface="+mn-ea"/>
                <a:ea typeface="+mn-ea"/>
              </a:rPr>
              <a:t>大量工单，如何随时知晓工单进度和状态，有效监控服务过程？</a:t>
            </a:r>
            <a:endParaRPr lang="zh-CN" altLang="en-US" sz="1400">
              <a:latin typeface="+mn-ea"/>
              <a:ea typeface="+mn-ea"/>
            </a:endParaRPr>
          </a:p>
          <a:p>
            <a:pPr>
              <a:lnSpc>
                <a:spcPct val="240000"/>
              </a:lnSpc>
            </a:pPr>
            <a:r>
              <a:rPr lang="zh-CN" altLang="en-US" sz="1400">
                <a:latin typeface="+mn-ea"/>
                <a:ea typeface="+mn-ea"/>
              </a:rPr>
              <a:t>如何依据工程师实时位置、单量、客户地区等综合信息，科学有效派单？</a:t>
            </a:r>
            <a:endParaRPr lang="zh-CN" altLang="en-US" sz="1400">
              <a:latin typeface="+mn-ea"/>
              <a:ea typeface="+mn-ea"/>
            </a:endParaRPr>
          </a:p>
          <a:p>
            <a:pPr>
              <a:lnSpc>
                <a:spcPct val="240000"/>
              </a:lnSpc>
            </a:pPr>
            <a:r>
              <a:rPr lang="zh-CN" altLang="en-US" sz="1400">
                <a:latin typeface="+mn-ea"/>
                <a:ea typeface="+mn-ea"/>
              </a:rPr>
              <a:t>如何制定服务考核标准，提高服务质量，以及如何通过科学计算业绩提成来激励工程师？</a:t>
            </a:r>
            <a:endParaRPr lang="zh-CN" altLang="en-US" sz="1400">
              <a:latin typeface="+mn-ea"/>
              <a:ea typeface="+mn-ea"/>
            </a:endParaRPr>
          </a:p>
          <a:p>
            <a:pPr>
              <a:lnSpc>
                <a:spcPct val="240000"/>
              </a:lnSpc>
            </a:pPr>
            <a:r>
              <a:rPr lang="zh-CN" altLang="en-US" sz="1400">
                <a:latin typeface="+mn-ea"/>
                <a:ea typeface="+mn-ea"/>
              </a:rPr>
              <a:t>客户档案和维保设备资产太多，市面的CRM系统却都没有针对客户资产的管理。</a:t>
            </a:r>
            <a:endParaRPr lang="zh-CN" altLang="en-US" sz="1400">
              <a:latin typeface="+mn-ea"/>
              <a:ea typeface="+mn-ea"/>
            </a:endParaRPr>
          </a:p>
          <a:p>
            <a:pPr>
              <a:lnSpc>
                <a:spcPct val="240000"/>
              </a:lnSpc>
            </a:pPr>
            <a:r>
              <a:rPr lang="zh-CN" altLang="en-US" sz="1400">
                <a:latin typeface="+mn-ea"/>
                <a:ea typeface="+mn-ea"/>
              </a:rPr>
              <a:t>厂商、网点、客户对账与结算工作繁杂、账期管理难的问题怎么解决？</a:t>
            </a:r>
            <a:endParaRPr lang="zh-CN" altLang="en-US" sz="1400">
              <a:latin typeface="+mn-ea"/>
              <a:ea typeface="+mn-ea"/>
            </a:endParaRPr>
          </a:p>
          <a:p>
            <a:pPr>
              <a:lnSpc>
                <a:spcPct val="240000"/>
              </a:lnSpc>
            </a:pPr>
            <a:r>
              <a:rPr lang="zh-CN" altLang="en-US" sz="1400">
                <a:latin typeface="+mn-ea"/>
                <a:ea typeface="+mn-ea"/>
              </a:rPr>
              <a:t>备件库存混乱，领退、出入库、调拨，及废件管理等不能实时掌控？</a:t>
            </a:r>
            <a:endParaRPr lang="zh-CN" altLang="en-US" sz="1400">
              <a:latin typeface="+mn-ea"/>
              <a:ea typeface="+mn-ea"/>
            </a:endParaRPr>
          </a:p>
          <a:p>
            <a:pPr>
              <a:lnSpc>
                <a:spcPct val="240000"/>
              </a:lnSpc>
            </a:pPr>
            <a:r>
              <a:rPr lang="zh-CN" altLang="en-US" sz="1400">
                <a:latin typeface="+mn-ea"/>
                <a:ea typeface="+mn-ea"/>
              </a:rPr>
              <a:t>如何为员工技术经验、解决问题心得等企业知识的收集、整理分析和共享管理提供平台？</a:t>
            </a:r>
            <a:endParaRPr lang="zh-CN" altLang="en-US" sz="1400">
              <a:latin typeface="+mn-ea"/>
              <a:ea typeface="+mn-ea"/>
            </a:endParaRPr>
          </a:p>
          <a:p>
            <a:pPr>
              <a:lnSpc>
                <a:spcPct val="240000"/>
              </a:lnSpc>
            </a:pPr>
            <a:r>
              <a:rPr lang="zh-CN" altLang="en-US" sz="1400">
                <a:latin typeface="+mn-ea"/>
                <a:ea typeface="+mn-ea"/>
              </a:rPr>
              <a:t>全国各地多个网点的，如何有效统一协调和服务监督？</a:t>
            </a:r>
            <a:endParaRPr lang="zh-CN" altLang="en-US" sz="1400">
              <a:latin typeface="+mn-ea"/>
              <a:ea typeface="+mn-ea"/>
            </a:endParaRPr>
          </a:p>
        </p:txBody>
      </p:sp>
    </p:spTree>
    <p:custDataLst>
      <p:tags r:id="rId9"/>
    </p:custDataLst>
  </p:cSld>
  <p:clrMapOvr>
    <a:masterClrMapping/>
  </p:clrMapOvr>
  <p:transition spd="slow" advTm="3000">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产品体系</a:t>
            </a:r>
            <a:endParaRPr kumimoji="0" lang="zh-CN" altLang="en-US" sz="1800" b="0"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endParaRPr>
          </a:p>
        </p:txBody>
      </p:sp>
      <p:pic>
        <p:nvPicPr>
          <p:cNvPr id="2" name="图片 1" descr="yth"/>
          <p:cNvPicPr>
            <a:picLocks noChangeAspect="1"/>
          </p:cNvPicPr>
          <p:nvPr/>
        </p:nvPicPr>
        <p:blipFill>
          <a:blip r:embed="rId1"/>
          <a:stretch>
            <a:fillRect/>
          </a:stretch>
        </p:blipFill>
        <p:spPr>
          <a:xfrm>
            <a:off x="375920" y="2367915"/>
            <a:ext cx="8392160" cy="2556510"/>
          </a:xfrm>
          <a:prstGeom prst="rect">
            <a:avLst/>
          </a:prstGeom>
        </p:spPr>
      </p:pic>
      <p:sp>
        <p:nvSpPr>
          <p:cNvPr id="3" name="文本框 2"/>
          <p:cNvSpPr txBox="1"/>
          <p:nvPr/>
        </p:nvSpPr>
        <p:spPr>
          <a:xfrm>
            <a:off x="3286760" y="704215"/>
            <a:ext cx="3027680" cy="337185"/>
          </a:xfrm>
          <a:prstGeom prst="rect">
            <a:avLst/>
          </a:prstGeom>
          <a:noFill/>
        </p:spPr>
        <p:txBody>
          <a:bodyPr wrap="none" rtlCol="0">
            <a:spAutoFit/>
          </a:bodyPr>
          <a:p>
            <a:pPr algn="l"/>
            <a:r>
              <a:rPr lang="zh-CN" altLang="en-US" sz="1600">
                <a:latin typeface="+mj-ea"/>
                <a:ea typeface="+mj-ea"/>
              </a:rPr>
              <a:t>您，需要的是一个整体解决方案</a:t>
            </a:r>
            <a:endParaRPr lang="zh-CN" altLang="en-US" sz="1600">
              <a:latin typeface="+mj-ea"/>
              <a:ea typeface="+mj-ea"/>
            </a:endParaRPr>
          </a:p>
        </p:txBody>
      </p:sp>
      <p:sp>
        <p:nvSpPr>
          <p:cNvPr id="4" name="文本框 3"/>
          <p:cNvSpPr txBox="1"/>
          <p:nvPr/>
        </p:nvSpPr>
        <p:spPr>
          <a:xfrm>
            <a:off x="784860" y="960120"/>
            <a:ext cx="7574280" cy="1143635"/>
          </a:xfrm>
          <a:prstGeom prst="rect">
            <a:avLst/>
          </a:prstGeom>
          <a:noFill/>
        </p:spPr>
        <p:txBody>
          <a:bodyPr wrap="none" rtlCol="0">
            <a:spAutoFit/>
          </a:bodyPr>
          <a:p>
            <a:pPr algn="l">
              <a:lnSpc>
                <a:spcPct val="140000"/>
              </a:lnSpc>
            </a:pPr>
            <a:r>
              <a:rPr lang="zh-CN" altLang="en-US" sz="1200"/>
              <a:t>一葫芦售后客服管理系统（CSM）</a:t>
            </a:r>
            <a:r>
              <a:rPr lang="en-US" altLang="zh-CN" sz="1200"/>
              <a:t>,</a:t>
            </a:r>
            <a:r>
              <a:rPr lang="zh-CN" altLang="en-US" sz="1200"/>
              <a:t>是专门为售后服务行业研发的一款系统平台，融合了服务管理的流程化概念</a:t>
            </a:r>
            <a:endParaRPr lang="zh-CN" altLang="en-US" sz="1200"/>
          </a:p>
          <a:p>
            <a:pPr algn="l">
              <a:lnSpc>
                <a:spcPct val="140000"/>
              </a:lnSpc>
            </a:pPr>
            <a:r>
              <a:rPr lang="zh-CN" altLang="en-US" sz="1200"/>
              <a:t>和产品进销存管理的人财物理念；</a:t>
            </a:r>
            <a:endParaRPr lang="zh-CN" altLang="en-US" sz="1200"/>
          </a:p>
          <a:p>
            <a:pPr algn="l">
              <a:lnSpc>
                <a:spcPct val="140000"/>
              </a:lnSpc>
            </a:pPr>
            <a:r>
              <a:rPr lang="zh-CN" altLang="en-US" sz="1200"/>
              <a:t>集客户管理、服务管理、网点管理、设备资产管理、进销存管理、账款管理、协同办公等为一体，为服务型企</a:t>
            </a:r>
            <a:endParaRPr lang="zh-CN" altLang="en-US" sz="1200"/>
          </a:p>
          <a:p>
            <a:pPr algn="l">
              <a:lnSpc>
                <a:spcPct val="100000"/>
              </a:lnSpc>
            </a:pPr>
            <a:r>
              <a:rPr lang="zh-CN" altLang="en-US" sz="1200"/>
              <a:t>业全面管理提供系统支撑平台</a:t>
            </a:r>
            <a:r>
              <a:rPr lang="zh-CN" altLang="en-US"/>
              <a:t>.</a:t>
            </a:r>
            <a:endParaRPr lang="zh-CN" altLang="en-US"/>
          </a:p>
        </p:txBody>
      </p:sp>
    </p:spTree>
    <p:custDataLst>
      <p:tags r:id="rId2"/>
    </p:custDataLst>
  </p:cSld>
  <p:clrMapOvr>
    <a:masterClrMapping/>
  </p:clrMapOvr>
  <p:transition spd="slow" advTm="3000">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906463" y="268288"/>
            <a:ext cx="5897563" cy="330200"/>
          </a:xfrm>
        </p:spPr>
        <p:txBody>
          <a:bodyPr vert="horz" wrap="square" lIns="68580" tIns="34290" rIns="68580" bIns="34290" numCol="1" rtlCol="0" anchor="ctr" anchorCtr="0" compatLnSpc="1">
            <a:noAutofit/>
          </a:bodyPr>
          <a:lstStyle/>
          <a:p>
            <a:pPr marL="0" marR="0" lvl="0" indent="0" algn="l" defTabSz="1022985" rtl="0" eaLnBrk="1" fontAlgn="auto" latinLnBrk="0" hangingPunct="1">
              <a:lnSpc>
                <a:spcPct val="100000"/>
              </a:lnSpc>
              <a:spcBef>
                <a:spcPct val="0"/>
              </a:spcBef>
              <a:spcAft>
                <a:spcPts val="0"/>
              </a:spcAft>
              <a:buClrTx/>
              <a:buSzTx/>
              <a:buFontTx/>
              <a:buNone/>
              <a:defRPr/>
            </a:pPr>
            <a:r>
              <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rPr>
              <a:t>报修平台对接示意图</a:t>
            </a:r>
            <a:endParaRPr kumimoji="0" lang="zh-CN" altLang="en-US" sz="18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j-cs"/>
            </a:endParaRPr>
          </a:p>
        </p:txBody>
      </p:sp>
      <p:pic>
        <p:nvPicPr>
          <p:cNvPr id="3" name="图片 2" descr="lbxweb2"/>
          <p:cNvPicPr>
            <a:picLocks noChangeAspect="1"/>
          </p:cNvPicPr>
          <p:nvPr/>
        </p:nvPicPr>
        <p:blipFill>
          <a:blip r:embed="rId1"/>
          <a:stretch>
            <a:fillRect/>
          </a:stretch>
        </p:blipFill>
        <p:spPr>
          <a:xfrm>
            <a:off x="663575" y="678815"/>
            <a:ext cx="3803015" cy="4445000"/>
          </a:xfrm>
          <a:prstGeom prst="rect">
            <a:avLst/>
          </a:prstGeom>
        </p:spPr>
      </p:pic>
      <p:sp>
        <p:nvSpPr>
          <p:cNvPr id="2" name="文本框 1"/>
          <p:cNvSpPr txBox="1"/>
          <p:nvPr/>
        </p:nvSpPr>
        <p:spPr>
          <a:xfrm>
            <a:off x="4598670" y="1925320"/>
            <a:ext cx="2494280" cy="306705"/>
          </a:xfrm>
          <a:prstGeom prst="rect">
            <a:avLst/>
          </a:prstGeom>
          <a:noFill/>
        </p:spPr>
        <p:txBody>
          <a:bodyPr wrap="none" rtlCol="0">
            <a:spAutoFit/>
          </a:bodyPr>
          <a:p>
            <a:r>
              <a:rPr lang="zh-CN" altLang="en-US" sz="1400">
                <a:latin typeface="+mj-ea"/>
                <a:ea typeface="+mj-ea"/>
              </a:rPr>
              <a:t>用户报修支持多渠道、多终端</a:t>
            </a:r>
            <a:endParaRPr lang="zh-CN" altLang="en-US" sz="1400">
              <a:latin typeface="+mj-ea"/>
              <a:ea typeface="+mj-ea"/>
            </a:endParaRPr>
          </a:p>
        </p:txBody>
      </p:sp>
      <p:sp>
        <p:nvSpPr>
          <p:cNvPr id="4" name="文本框 3"/>
          <p:cNvSpPr txBox="1"/>
          <p:nvPr/>
        </p:nvSpPr>
        <p:spPr>
          <a:xfrm>
            <a:off x="4598670" y="2232025"/>
            <a:ext cx="3561080" cy="414020"/>
          </a:xfrm>
          <a:prstGeom prst="rect">
            <a:avLst/>
          </a:prstGeom>
          <a:noFill/>
        </p:spPr>
        <p:txBody>
          <a:bodyPr wrap="none" rtlCol="0">
            <a:spAutoFit/>
          </a:bodyPr>
          <a:p>
            <a:pPr>
              <a:lnSpc>
                <a:spcPct val="150000"/>
              </a:lnSpc>
            </a:pPr>
            <a:r>
              <a:rPr lang="zh-CN" altLang="en-US" sz="1400">
                <a:latin typeface="+mj-ea"/>
                <a:ea typeface="+mj-ea"/>
              </a:rPr>
              <a:t>服务商报修门户自定义，完美展示企业形像</a:t>
            </a:r>
            <a:endParaRPr lang="zh-CN" altLang="en-US" sz="1400">
              <a:latin typeface="+mj-ea"/>
              <a:ea typeface="+mj-ea"/>
            </a:endParaRPr>
          </a:p>
        </p:txBody>
      </p:sp>
      <p:sp>
        <p:nvSpPr>
          <p:cNvPr id="5" name="文本框 4"/>
          <p:cNvSpPr txBox="1"/>
          <p:nvPr/>
        </p:nvSpPr>
        <p:spPr>
          <a:xfrm>
            <a:off x="4598670" y="2646045"/>
            <a:ext cx="2494280" cy="306705"/>
          </a:xfrm>
          <a:prstGeom prst="rect">
            <a:avLst/>
          </a:prstGeom>
          <a:noFill/>
        </p:spPr>
        <p:txBody>
          <a:bodyPr wrap="none" rtlCol="0">
            <a:spAutoFit/>
          </a:bodyPr>
          <a:p>
            <a:r>
              <a:rPr lang="zh-CN" altLang="en-US" sz="1400">
                <a:latin typeface="+mj-ea"/>
                <a:ea typeface="+mj-ea"/>
              </a:rPr>
              <a:t>工单处理状态实时反馈给用户</a:t>
            </a:r>
            <a:endParaRPr lang="zh-CN" altLang="en-US" sz="1400">
              <a:latin typeface="+mj-ea"/>
              <a:ea typeface="+mj-ea"/>
            </a:endParaRPr>
          </a:p>
        </p:txBody>
      </p:sp>
      <p:pic>
        <p:nvPicPr>
          <p:cNvPr id="6" name="图片 5" descr="TIM截图20171205115656"/>
          <p:cNvPicPr>
            <a:picLocks noChangeAspect="1"/>
          </p:cNvPicPr>
          <p:nvPr/>
        </p:nvPicPr>
        <p:blipFill>
          <a:blip r:embed="rId2"/>
          <a:stretch>
            <a:fillRect/>
          </a:stretch>
        </p:blipFill>
        <p:spPr>
          <a:xfrm>
            <a:off x="4544695" y="678815"/>
            <a:ext cx="4351655" cy="1284605"/>
          </a:xfrm>
          <a:prstGeom prst="rect">
            <a:avLst/>
          </a:prstGeom>
        </p:spPr>
      </p:pic>
      <p:pic>
        <p:nvPicPr>
          <p:cNvPr id="8" name="图片 7" descr="bxkp"/>
          <p:cNvPicPr>
            <a:picLocks noChangeAspect="1"/>
          </p:cNvPicPr>
          <p:nvPr/>
        </p:nvPicPr>
        <p:blipFill>
          <a:blip r:embed="rId3"/>
          <a:stretch>
            <a:fillRect/>
          </a:stretch>
        </p:blipFill>
        <p:spPr>
          <a:xfrm>
            <a:off x="4721225" y="3258185"/>
            <a:ext cx="3067050" cy="1571625"/>
          </a:xfrm>
          <a:prstGeom prst="rect">
            <a:avLst/>
          </a:prstGeom>
        </p:spPr>
      </p:pic>
    </p:spTree>
    <p:custDataLst>
      <p:tags r:id="rId4"/>
    </p:custDataLst>
  </p:cSld>
  <p:clrMapOvr>
    <a:masterClrMapping/>
  </p:clrMapOvr>
  <p:transition spd="slow" advTm="3000">
    <p:pull dir="r"/>
  </p:transition>
</p:sld>
</file>

<file path=ppt/tags/tag1.xml><?xml version="1.0" encoding="utf-8"?>
<p:tagLst xmlns:p="http://schemas.openxmlformats.org/presentationml/2006/main">
  <p:tag name="MH" val="20160407123149"/>
  <p:tag name="MH_LIBRARY" val="GRAPHIC"/>
  <p:tag name="MH_TYPE" val="Picture"/>
  <p:tag name="MH_ORDER" val="1"/>
</p:tagLst>
</file>

<file path=ppt/tags/tag10.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11.xml><?xml version="1.0" encoding="utf-8"?>
<p:tagLst xmlns:p="http://schemas.openxmlformats.org/presentationml/2006/main">
  <p:tag name="MH_TYPE" val="#NeiR#"/>
  <p:tag name="MH_NUMBER" val="4"/>
  <p:tag name="MH_CATEGORY" val="#TuWHP#"/>
  <p:tag name="MH_LAYOUT" val="SubTitleDesc"/>
  <p:tag name="MH" val="20160217203636"/>
  <p:tag name="MH_LIBRARY" val="GRAPHIC"/>
</p:tagLst>
</file>

<file path=ppt/tags/tag12.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3.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4.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5.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6.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7.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8.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19.xml><?xml version="1.0" encoding="utf-8"?>
<p:tagLst xmlns:p="http://schemas.openxmlformats.org/presentationml/2006/main">
  <p:tag name="MH_TYPE" val="#NeiR#"/>
  <p:tag name="MH_NUMBER" val="3"/>
  <p:tag name="MH_CATEGORY" val="#TuWHP#"/>
  <p:tag name="MH_LAYOUT" val="Text"/>
  <p:tag name="MH" val="20160803114315"/>
  <p:tag name="MH_LIBRARY" val="GRAPHIC"/>
</p:tagLst>
</file>

<file path=ppt/tags/tag2.xml><?xml version="1.0" encoding="utf-8"?>
<p:tagLst xmlns:p="http://schemas.openxmlformats.org/presentationml/2006/main">
  <p:tag name="MH" val="20160407123149"/>
  <p:tag name="MH_LIBRARY" val="GRAPHIC"/>
  <p:tag name="MH_TYPE" val="Other"/>
  <p:tag name="MH_ORDER" val="1"/>
</p:tagLst>
</file>

<file path=ppt/tags/tag3.xml><?xml version="1.0" encoding="utf-8"?>
<p:tagLst xmlns:p="http://schemas.openxmlformats.org/presentationml/2006/main">
  <p:tag name="MH" val="20160407123149"/>
  <p:tag name="MH_LIBRARY" val="GRAPHIC"/>
  <p:tag name="MH_TYPE" val="Other"/>
  <p:tag name="MH_ORDER" val="2"/>
</p:tagLst>
</file>

<file path=ppt/tags/tag4.xml><?xml version="1.0" encoding="utf-8"?>
<p:tagLst xmlns:p="http://schemas.openxmlformats.org/presentationml/2006/main">
  <p:tag name="MH" val="20160407123149"/>
  <p:tag name="MH_LIBRARY" val="GRAPHIC"/>
  <p:tag name="MH_TYPE" val="Other"/>
  <p:tag name="MH_ORDER" val="3"/>
</p:tagLst>
</file>

<file path=ppt/tags/tag5.xml><?xml version="1.0" encoding="utf-8"?>
<p:tagLst xmlns:p="http://schemas.openxmlformats.org/presentationml/2006/main">
  <p:tag name="MH" val="20160407123149"/>
  <p:tag name="MH_LIBRARY" val="GRAPHIC"/>
  <p:tag name="MH_TYPE" val="Other"/>
  <p:tag name="MH_ORDER" val="4"/>
</p:tagLst>
</file>

<file path=ppt/tags/tag6.xml><?xml version="1.0" encoding="utf-8"?>
<p:tagLst xmlns:p="http://schemas.openxmlformats.org/presentationml/2006/main">
  <p:tag name="MH" val="20160407123149"/>
  <p:tag name="MH_LIBRARY" val="GRAPHIC"/>
  <p:tag name="MH_TYPE" val="Other"/>
  <p:tag name="MH_ORDER" val="5"/>
</p:tagLst>
</file>

<file path=ppt/tags/tag7.xml><?xml version="1.0" encoding="utf-8"?>
<p:tagLst xmlns:p="http://schemas.openxmlformats.org/presentationml/2006/main">
  <p:tag name="MH" val="20160407123149"/>
  <p:tag name="MH_LIBRARY" val="GRAPHIC"/>
  <p:tag name="MH_TYPE" val="Text"/>
  <p:tag name="MH_ORDER" val="1"/>
</p:tagLst>
</file>

<file path=ppt/tags/tag8.xml><?xml version="1.0" encoding="utf-8"?>
<p:tagLst xmlns:p="http://schemas.openxmlformats.org/presentationml/2006/main">
  <p:tag name="MH" val="20151125204017"/>
  <p:tag name="MH_LIBRARY" val="GRAPHIC"/>
  <p:tag name="MH_TYPE" val="Text"/>
  <p:tag name="MH_ORDER" val="1"/>
</p:tagLst>
</file>

<file path=ppt/tags/tag9.xml><?xml version="1.0" encoding="utf-8"?>
<p:tagLst xmlns:p="http://schemas.openxmlformats.org/presentationml/2006/main">
  <p:tag name="MH_TYPE" val="#NeiR#"/>
  <p:tag name="MH_NUMBER" val="1"/>
  <p:tag name="MH_CATEGORY" val="#TuWHP#"/>
  <p:tag name="MH_LAYOUT" val="SubTitleText"/>
  <p:tag name="MH" val="20160407123149"/>
  <p:tag name="MH_LIBRARY" val="GRAPHIC"/>
</p:tagLst>
</file>

<file path=ppt/theme/theme1.xml><?xml version="1.0" encoding="utf-8"?>
<a:theme xmlns:a="http://schemas.openxmlformats.org/drawingml/2006/main" name="Nordri Tools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9">
      <a:dk1>
        <a:srgbClr val="000000"/>
      </a:dk1>
      <a:lt1>
        <a:srgbClr val="FFFFFF"/>
      </a:lt1>
      <a:dk2>
        <a:srgbClr val="5E5E5E"/>
      </a:dk2>
      <a:lt2>
        <a:srgbClr val="DDDDDD"/>
      </a:lt2>
      <a:accent1>
        <a:srgbClr val="0070C0"/>
      </a:accent1>
      <a:accent2>
        <a:srgbClr val="A5A5A5"/>
      </a:accent2>
      <a:accent3>
        <a:srgbClr val="F69200"/>
      </a:accent3>
      <a:accent4>
        <a:srgbClr val="92D050"/>
      </a:accent4>
      <a:accent5>
        <a:srgbClr val="FF0000"/>
      </a:accent5>
      <a:accent6>
        <a:srgbClr val="C00000"/>
      </a:accent6>
      <a:hlink>
        <a:srgbClr val="0070C0"/>
      </a:hlink>
      <a:folHlink>
        <a:srgbClr val="7030A0"/>
      </a:folHlink>
    </a:clrScheme>
    <a:fontScheme name="微软雅黑和Arial">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3534</Words>
  <Application>WPS 演示</Application>
  <PresentationFormat>全屏显示(16:9)</PresentationFormat>
  <Paragraphs>203</Paragraphs>
  <Slides>18</Slides>
  <Notes>24</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vt:lpstr>
      <vt:lpstr>宋体</vt:lpstr>
      <vt:lpstr>Wingdings</vt:lpstr>
      <vt:lpstr>等线</vt:lpstr>
      <vt:lpstr>等线 Light</vt:lpstr>
      <vt:lpstr>微软雅黑</vt:lpstr>
      <vt:lpstr>Impact</vt:lpstr>
      <vt:lpstr>Calibri</vt:lpstr>
      <vt:lpstr>Calibri</vt:lpstr>
      <vt:lpstr>Arial</vt:lpstr>
      <vt:lpstr>黑体</vt:lpstr>
      <vt:lpstr>Arial Unicode MS</vt:lpstr>
      <vt:lpstr>Nordri ToolsTheme</vt:lpstr>
      <vt:lpstr>3_Office 主题​​</vt:lpstr>
      <vt:lpstr>PowerPoint 演示文稿</vt:lpstr>
      <vt:lpstr>PowerPoint 演示文稿</vt:lpstr>
      <vt:lpstr>PowerPoint 演示文稿</vt:lpstr>
      <vt:lpstr>公司简介</vt:lpstr>
      <vt:lpstr>企业文化</vt:lpstr>
      <vt:lpstr>PowerPoint 演示文稿</vt:lpstr>
      <vt:lpstr>行业困惑</vt:lpstr>
      <vt:lpstr>产品体系</vt:lpstr>
      <vt:lpstr>报修平台对接示意图</vt:lpstr>
      <vt:lpstr>阿里云部署架构</vt:lpstr>
      <vt:lpstr>功能模块</vt:lpstr>
      <vt:lpstr>PowerPoint 演示文稿</vt:lpstr>
      <vt:lpstr>成功案例</vt:lpstr>
      <vt:lpstr>成功案例</vt:lpstr>
      <vt:lpstr>成功案例</vt:lpstr>
      <vt:lpstr>成功案例</vt:lpstr>
      <vt:lpstr>成功案例</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大侠素材铺</dc:title>
  <dc:creator>精美PPT</dc:creator>
  <cp:keywords>www.51pptmoban.com</cp:keywords>
  <dc:description>大侠素材铺
淘宝店：https://dxpu.taobao.com/</dc:description>
  <cp:lastModifiedBy>YanMing</cp:lastModifiedBy>
  <cp:revision>253</cp:revision>
  <dcterms:created xsi:type="dcterms:W3CDTF">2016-04-19T06:13:00Z</dcterms:created>
  <dcterms:modified xsi:type="dcterms:W3CDTF">2018-08-24T02:25:04Z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